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1"/>
  </p:notesMasterIdLst>
  <p:sldIdLst>
    <p:sldId id="256" r:id="rId2"/>
    <p:sldId id="259" r:id="rId3"/>
    <p:sldId id="297" r:id="rId4"/>
    <p:sldId id="330" r:id="rId5"/>
    <p:sldId id="301" r:id="rId6"/>
    <p:sldId id="326" r:id="rId7"/>
    <p:sldId id="303" r:id="rId8"/>
    <p:sldId id="310" r:id="rId9"/>
    <p:sldId id="306" r:id="rId10"/>
    <p:sldId id="309" r:id="rId11"/>
    <p:sldId id="308" r:id="rId12"/>
    <p:sldId id="295" r:id="rId13"/>
    <p:sldId id="302" r:id="rId14"/>
    <p:sldId id="314" r:id="rId15"/>
    <p:sldId id="257" r:id="rId16"/>
    <p:sldId id="291" r:id="rId17"/>
    <p:sldId id="292" r:id="rId18"/>
    <p:sldId id="305" r:id="rId19"/>
    <p:sldId id="315" r:id="rId20"/>
    <p:sldId id="294" r:id="rId21"/>
    <p:sldId id="296" r:id="rId22"/>
    <p:sldId id="298" r:id="rId23"/>
    <p:sldId id="299" r:id="rId24"/>
    <p:sldId id="260" r:id="rId25"/>
    <p:sldId id="327" r:id="rId26"/>
    <p:sldId id="312" r:id="rId27"/>
    <p:sldId id="320" r:id="rId28"/>
    <p:sldId id="318" r:id="rId29"/>
    <p:sldId id="328" r:id="rId30"/>
    <p:sldId id="321" r:id="rId31"/>
    <p:sldId id="323" r:id="rId32"/>
    <p:sldId id="331" r:id="rId33"/>
    <p:sldId id="329" r:id="rId34"/>
    <p:sldId id="277" r:id="rId35"/>
    <p:sldId id="332" r:id="rId36"/>
    <p:sldId id="333" r:id="rId37"/>
    <p:sldId id="273" r:id="rId38"/>
    <p:sldId id="324" r:id="rId39"/>
    <p:sldId id="322" r:id="rId4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2"/>
    </p:embeddedFont>
    <p:embeddedFont>
      <p:font typeface="Bebas Neue" panose="020B0606020202050201" pitchFamily="34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Nunito Light" pitchFamily="2" charset="0"/>
      <p:regular r:id="rId48"/>
      <p: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Pridi" panose="00000500000000000000" pitchFamily="2" charset="-34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B73"/>
    <a:srgbClr val="F2D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A93070-890A-4B05-804F-9252C9E40538}">
  <a:tblStyle styleId="{56A93070-890A-4B05-804F-9252C9E405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2" autoAdjust="0"/>
    <p:restoredTop sz="93894" autoAdjust="0"/>
  </p:normalViewPr>
  <p:slideViewPr>
    <p:cSldViewPr snapToGrid="0">
      <p:cViewPr varScale="1">
        <p:scale>
          <a:sx n="82" d="100"/>
          <a:sy n="82" d="100"/>
        </p:scale>
        <p:origin x="36" y="10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163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49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53c3179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853c3179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9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8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775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24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6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92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853c31790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853c31790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966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852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97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84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53c3179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853c3179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53c3179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853c3179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93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37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외에도 지면온도</a:t>
            </a:r>
            <a:r>
              <a:rPr lang="en-US" altLang="ko-KR" dirty="0"/>
              <a:t>, </a:t>
            </a:r>
            <a:r>
              <a:rPr lang="ko-KR" altLang="en-US" dirty="0"/>
              <a:t>풍속 </a:t>
            </a:r>
            <a:r>
              <a:rPr lang="en-US" altLang="ko-KR" dirty="0"/>
              <a:t>, </a:t>
            </a:r>
            <a:r>
              <a:rPr lang="ko-KR" altLang="en-US" dirty="0"/>
              <a:t>강수량 </a:t>
            </a:r>
            <a:r>
              <a:rPr lang="en-US" altLang="ko-KR" dirty="0"/>
              <a:t>, </a:t>
            </a:r>
            <a:r>
              <a:rPr lang="ko-KR" altLang="en-US" dirty="0"/>
              <a:t>적설 </a:t>
            </a:r>
            <a:r>
              <a:rPr lang="en-US" altLang="ko-KR" dirty="0"/>
              <a:t>(</a:t>
            </a:r>
            <a:r>
              <a:rPr lang="ko-KR" altLang="en-US" dirty="0"/>
              <a:t>많아서 다 적지는 않음</a:t>
            </a:r>
            <a:r>
              <a:rPr lang="en-US" altLang="ko-KR" dirty="0"/>
              <a:t>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094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159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76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714df6c12_1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8714df6c12_1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917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28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485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17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652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714df6c12_1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8714df6c12_1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714df6c12_1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8714df6c12_1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251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714df6c12_1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8714df6c12_1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615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14df6c12_1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14df6c12_1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893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53c3179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853c3179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90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714df6c12_1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8714df6c12_1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58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53c3179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853c3179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9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8714df6c12_1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8714df6c12_1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27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05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76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53c317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53c317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18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42925" y="846063"/>
            <a:ext cx="4687800" cy="30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 b="0">
                <a:latin typeface="Pridi"/>
                <a:ea typeface="Pridi"/>
                <a:cs typeface="Pridi"/>
                <a:sym typeface="Prid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42925" y="3930963"/>
            <a:ext cx="4687800" cy="36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747275" y="1905550"/>
            <a:ext cx="47562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47275" y="3073250"/>
            <a:ext cx="4756200" cy="36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50" name="Google Shape;50;p11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" name="Google Shape;51;p11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4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" name="Google Shape;59;p14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04525" y="28767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923249" y="2650350"/>
            <a:ext cx="25056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715375" y="2650350"/>
            <a:ext cx="25056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2208724"/>
            <a:ext cx="25056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3250" y="2208724"/>
            <a:ext cx="25056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Google Shape;30;p5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34;p6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693500" y="1074575"/>
            <a:ext cx="4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3693500" y="1713625"/>
            <a:ext cx="4717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" name="Google Shape;39;p7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1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ata.kma.go.kr/data/grnd/selectAsosRltmList.do?pgmNo=3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89266/fileData.d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3939077" y="531628"/>
            <a:ext cx="4687800" cy="30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rgbClr val="7030A0"/>
                </a:solidFill>
              </a:rPr>
              <a:t>Team5</a:t>
            </a:r>
            <a:br>
              <a:rPr lang="en" sz="4300" dirty="0">
                <a:solidFill>
                  <a:schemeClr val="accent1"/>
                </a:solidFill>
              </a:rPr>
            </a:br>
            <a:r>
              <a:rPr lang="en" sz="4300" dirty="0">
                <a:solidFill>
                  <a:schemeClr val="accent1"/>
                </a:solidFill>
              </a:rPr>
              <a:t>Using Public Bicycle </a:t>
            </a:r>
            <a:endParaRPr sz="4300" dirty="0">
              <a:solidFill>
                <a:schemeClr val="accent1"/>
              </a:solidFill>
            </a:endParaRPr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3939077" y="3806297"/>
            <a:ext cx="4491648" cy="805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김나현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김송언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 박석민 조선민 홍지민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sz="1200" dirty="0"/>
          </a:p>
        </p:txBody>
      </p:sp>
      <p:grpSp>
        <p:nvGrpSpPr>
          <p:cNvPr id="71" name="Google Shape;71;p18"/>
          <p:cNvGrpSpPr/>
          <p:nvPr/>
        </p:nvGrpSpPr>
        <p:grpSpPr>
          <a:xfrm>
            <a:off x="439752" y="1099700"/>
            <a:ext cx="2549901" cy="3046680"/>
            <a:chOff x="439752" y="1099700"/>
            <a:chExt cx="2549901" cy="3046680"/>
          </a:xfrm>
        </p:grpSpPr>
        <p:grpSp>
          <p:nvGrpSpPr>
            <p:cNvPr id="72" name="Google Shape;72;p18"/>
            <p:cNvGrpSpPr/>
            <p:nvPr/>
          </p:nvGrpSpPr>
          <p:grpSpPr>
            <a:xfrm flipH="1">
              <a:off x="517123" y="1370227"/>
              <a:ext cx="2402882" cy="2402603"/>
              <a:chOff x="6021000" y="1282675"/>
              <a:chExt cx="2578200" cy="2577900"/>
            </a:xfrm>
          </p:grpSpPr>
          <p:sp>
            <p:nvSpPr>
              <p:cNvPr id="73" name="Google Shape;73;p18"/>
              <p:cNvSpPr/>
              <p:nvPr/>
            </p:nvSpPr>
            <p:spPr>
              <a:xfrm>
                <a:off x="6021000" y="1282675"/>
                <a:ext cx="2578200" cy="2577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8"/>
              <p:cNvSpPr/>
              <p:nvPr/>
            </p:nvSpPr>
            <p:spPr>
              <a:xfrm>
                <a:off x="6079925" y="1341600"/>
                <a:ext cx="2460300" cy="246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18"/>
            <p:cNvGrpSpPr/>
            <p:nvPr/>
          </p:nvGrpSpPr>
          <p:grpSpPr>
            <a:xfrm flipH="1">
              <a:off x="439752" y="1470094"/>
              <a:ext cx="2549901" cy="2077342"/>
              <a:chOff x="2466275" y="2110825"/>
              <a:chExt cx="1652775" cy="1346475"/>
            </a:xfrm>
          </p:grpSpPr>
          <p:sp>
            <p:nvSpPr>
              <p:cNvPr id="76" name="Google Shape;76;p18"/>
              <p:cNvSpPr/>
              <p:nvPr/>
            </p:nvSpPr>
            <p:spPr>
              <a:xfrm>
                <a:off x="3277675" y="2982300"/>
                <a:ext cx="842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1300" extrusionOk="0">
                    <a:moveTo>
                      <a:pt x="2761" y="1"/>
                    </a:moveTo>
                    <a:lnTo>
                      <a:pt x="569" y="122"/>
                    </a:lnTo>
                    <a:cubicBezTo>
                      <a:pt x="244" y="122"/>
                      <a:pt x="1" y="407"/>
                      <a:pt x="1" y="731"/>
                    </a:cubicBezTo>
                    <a:cubicBezTo>
                      <a:pt x="1" y="1016"/>
                      <a:pt x="326" y="1300"/>
                      <a:pt x="610" y="1300"/>
                    </a:cubicBezTo>
                    <a:lnTo>
                      <a:pt x="2802" y="1178"/>
                    </a:lnTo>
                    <a:cubicBezTo>
                      <a:pt x="3086" y="1178"/>
                      <a:pt x="3370" y="894"/>
                      <a:pt x="3370" y="569"/>
                    </a:cubicBezTo>
                    <a:cubicBezTo>
                      <a:pt x="3370" y="285"/>
                      <a:pt x="3045" y="1"/>
                      <a:pt x="2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8"/>
              <p:cNvSpPr/>
              <p:nvPr/>
            </p:nvSpPr>
            <p:spPr>
              <a:xfrm>
                <a:off x="3308125" y="2986100"/>
                <a:ext cx="74125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6476" extrusionOk="0">
                    <a:moveTo>
                      <a:pt x="426" y="1"/>
                    </a:moveTo>
                    <a:cubicBezTo>
                      <a:pt x="393" y="1"/>
                      <a:pt x="359" y="4"/>
                      <a:pt x="325" y="11"/>
                    </a:cubicBezTo>
                    <a:cubicBezTo>
                      <a:pt x="122" y="133"/>
                      <a:pt x="1" y="336"/>
                      <a:pt x="41" y="539"/>
                    </a:cubicBezTo>
                    <a:lnTo>
                      <a:pt x="2152" y="6222"/>
                    </a:lnTo>
                    <a:cubicBezTo>
                      <a:pt x="2220" y="6391"/>
                      <a:pt x="2372" y="6476"/>
                      <a:pt x="2538" y="6476"/>
                    </a:cubicBezTo>
                    <a:cubicBezTo>
                      <a:pt x="2572" y="6476"/>
                      <a:pt x="2606" y="6472"/>
                      <a:pt x="2639" y="6466"/>
                    </a:cubicBezTo>
                    <a:cubicBezTo>
                      <a:pt x="2842" y="6344"/>
                      <a:pt x="2964" y="6141"/>
                      <a:pt x="2883" y="5938"/>
                    </a:cubicBezTo>
                    <a:lnTo>
                      <a:pt x="813" y="255"/>
                    </a:lnTo>
                    <a:cubicBezTo>
                      <a:pt x="745" y="86"/>
                      <a:pt x="593" y="1"/>
                      <a:pt x="4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8"/>
              <p:cNvSpPr/>
              <p:nvPr/>
            </p:nvSpPr>
            <p:spPr>
              <a:xfrm>
                <a:off x="3083850" y="2319550"/>
                <a:ext cx="137025" cy="76950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3078" extrusionOk="0">
                    <a:moveTo>
                      <a:pt x="1136" y="0"/>
                    </a:moveTo>
                    <a:cubicBezTo>
                      <a:pt x="693" y="0"/>
                      <a:pt x="263" y="291"/>
                      <a:pt x="162" y="692"/>
                    </a:cubicBezTo>
                    <a:cubicBezTo>
                      <a:pt x="0" y="1220"/>
                      <a:pt x="244" y="1788"/>
                      <a:pt x="812" y="1951"/>
                    </a:cubicBezTo>
                    <a:lnTo>
                      <a:pt x="4060" y="3047"/>
                    </a:lnTo>
                    <a:cubicBezTo>
                      <a:pt x="4142" y="3067"/>
                      <a:pt x="4227" y="3077"/>
                      <a:pt x="4313" y="3077"/>
                    </a:cubicBezTo>
                    <a:cubicBezTo>
                      <a:pt x="4739" y="3077"/>
                      <a:pt x="5183" y="2829"/>
                      <a:pt x="5318" y="2357"/>
                    </a:cubicBezTo>
                    <a:cubicBezTo>
                      <a:pt x="5480" y="1869"/>
                      <a:pt x="5237" y="1261"/>
                      <a:pt x="4669" y="1098"/>
                    </a:cubicBezTo>
                    <a:lnTo>
                      <a:pt x="1421" y="43"/>
                    </a:lnTo>
                    <a:cubicBezTo>
                      <a:pt x="1327" y="14"/>
                      <a:pt x="1231" y="0"/>
                      <a:pt x="11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8"/>
              <p:cNvSpPr/>
              <p:nvPr/>
            </p:nvSpPr>
            <p:spPr>
              <a:xfrm>
                <a:off x="3503500" y="2853425"/>
                <a:ext cx="603875" cy="603875"/>
              </a:xfrm>
              <a:custGeom>
                <a:avLst/>
                <a:gdLst/>
                <a:ahLst/>
                <a:cxnLst/>
                <a:rect l="l" t="t" r="r" b="b"/>
                <a:pathLst>
                  <a:path w="24155" h="24155" extrusionOk="0">
                    <a:moveTo>
                      <a:pt x="12098" y="3897"/>
                    </a:moveTo>
                    <a:cubicBezTo>
                      <a:pt x="16604" y="3897"/>
                      <a:pt x="20257" y="7551"/>
                      <a:pt x="20257" y="12057"/>
                    </a:cubicBezTo>
                    <a:cubicBezTo>
                      <a:pt x="20257" y="16604"/>
                      <a:pt x="16604" y="20257"/>
                      <a:pt x="12098" y="20257"/>
                    </a:cubicBezTo>
                    <a:cubicBezTo>
                      <a:pt x="7551" y="20176"/>
                      <a:pt x="3938" y="16522"/>
                      <a:pt x="3938" y="12057"/>
                    </a:cubicBezTo>
                    <a:cubicBezTo>
                      <a:pt x="3938" y="7551"/>
                      <a:pt x="7551" y="3897"/>
                      <a:pt x="12098" y="3897"/>
                    </a:cubicBezTo>
                    <a:close/>
                    <a:moveTo>
                      <a:pt x="12098" y="0"/>
                    </a:moveTo>
                    <a:cubicBezTo>
                      <a:pt x="5399" y="0"/>
                      <a:pt x="0" y="5359"/>
                      <a:pt x="0" y="12057"/>
                    </a:cubicBezTo>
                    <a:cubicBezTo>
                      <a:pt x="0" y="18714"/>
                      <a:pt x="5440" y="24154"/>
                      <a:pt x="12098" y="24154"/>
                    </a:cubicBezTo>
                    <a:cubicBezTo>
                      <a:pt x="18755" y="24154"/>
                      <a:pt x="24154" y="18714"/>
                      <a:pt x="24154" y="12057"/>
                    </a:cubicBezTo>
                    <a:cubicBezTo>
                      <a:pt x="24154" y="5440"/>
                      <a:pt x="18755" y="0"/>
                      <a:pt x="1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8"/>
              <p:cNvSpPr/>
              <p:nvPr/>
            </p:nvSpPr>
            <p:spPr>
              <a:xfrm>
                <a:off x="3471525" y="2804700"/>
                <a:ext cx="647525" cy="332900"/>
              </a:xfrm>
              <a:custGeom>
                <a:avLst/>
                <a:gdLst/>
                <a:ahLst/>
                <a:cxnLst/>
                <a:rect l="l" t="t" r="r" b="b"/>
                <a:pathLst>
                  <a:path w="25901" h="13316" extrusionOk="0">
                    <a:moveTo>
                      <a:pt x="13925" y="1"/>
                    </a:moveTo>
                    <a:cubicBezTo>
                      <a:pt x="6455" y="1"/>
                      <a:pt x="366" y="5968"/>
                      <a:pt x="0" y="13316"/>
                    </a:cubicBezTo>
                    <a:lnTo>
                      <a:pt x="934" y="13316"/>
                    </a:lnTo>
                    <a:cubicBezTo>
                      <a:pt x="1300" y="6455"/>
                      <a:pt x="6983" y="975"/>
                      <a:pt x="13925" y="975"/>
                    </a:cubicBezTo>
                    <a:cubicBezTo>
                      <a:pt x="18755" y="975"/>
                      <a:pt x="22937" y="3614"/>
                      <a:pt x="25210" y="7470"/>
                    </a:cubicBezTo>
                    <a:lnTo>
                      <a:pt x="25900" y="6821"/>
                    </a:lnTo>
                    <a:cubicBezTo>
                      <a:pt x="23465" y="2761"/>
                      <a:pt x="18999" y="1"/>
                      <a:pt x="1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8"/>
              <p:cNvSpPr/>
              <p:nvPr/>
            </p:nvSpPr>
            <p:spPr>
              <a:xfrm>
                <a:off x="2466275" y="2853425"/>
                <a:ext cx="603900" cy="603875"/>
              </a:xfrm>
              <a:custGeom>
                <a:avLst/>
                <a:gdLst/>
                <a:ahLst/>
                <a:cxnLst/>
                <a:rect l="l" t="t" r="r" b="b"/>
                <a:pathLst>
                  <a:path w="24156" h="24155" extrusionOk="0">
                    <a:moveTo>
                      <a:pt x="12058" y="3897"/>
                    </a:moveTo>
                    <a:cubicBezTo>
                      <a:pt x="16604" y="3897"/>
                      <a:pt x="20258" y="7551"/>
                      <a:pt x="20258" y="12057"/>
                    </a:cubicBezTo>
                    <a:cubicBezTo>
                      <a:pt x="20258" y="16604"/>
                      <a:pt x="16604" y="20257"/>
                      <a:pt x="12058" y="20257"/>
                    </a:cubicBezTo>
                    <a:cubicBezTo>
                      <a:pt x="7552" y="20176"/>
                      <a:pt x="3898" y="16522"/>
                      <a:pt x="3898" y="12057"/>
                    </a:cubicBezTo>
                    <a:cubicBezTo>
                      <a:pt x="3898" y="7551"/>
                      <a:pt x="7552" y="3897"/>
                      <a:pt x="12058" y="3897"/>
                    </a:cubicBezTo>
                    <a:close/>
                    <a:moveTo>
                      <a:pt x="12058" y="0"/>
                    </a:moveTo>
                    <a:cubicBezTo>
                      <a:pt x="5359" y="0"/>
                      <a:pt x="1" y="5359"/>
                      <a:pt x="1" y="12057"/>
                    </a:cubicBezTo>
                    <a:cubicBezTo>
                      <a:pt x="1" y="18714"/>
                      <a:pt x="5400" y="24154"/>
                      <a:pt x="12058" y="24154"/>
                    </a:cubicBezTo>
                    <a:cubicBezTo>
                      <a:pt x="18715" y="24154"/>
                      <a:pt x="24155" y="18714"/>
                      <a:pt x="24155" y="12057"/>
                    </a:cubicBezTo>
                    <a:cubicBezTo>
                      <a:pt x="24155" y="5440"/>
                      <a:pt x="18715" y="0"/>
                      <a:pt x="120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8"/>
              <p:cNvSpPr/>
              <p:nvPr/>
            </p:nvSpPr>
            <p:spPr>
              <a:xfrm>
                <a:off x="3028025" y="2110825"/>
                <a:ext cx="10355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011" extrusionOk="0">
                    <a:moveTo>
                      <a:pt x="1782" y="0"/>
                    </a:moveTo>
                    <a:cubicBezTo>
                      <a:pt x="1688" y="0"/>
                      <a:pt x="1595" y="10"/>
                      <a:pt x="1502" y="29"/>
                    </a:cubicBezTo>
                    <a:cubicBezTo>
                      <a:pt x="569" y="273"/>
                      <a:pt x="0" y="1531"/>
                      <a:pt x="285" y="2911"/>
                    </a:cubicBezTo>
                    <a:cubicBezTo>
                      <a:pt x="578" y="4160"/>
                      <a:pt x="1471" y="5010"/>
                      <a:pt x="2360" y="5010"/>
                    </a:cubicBezTo>
                    <a:cubicBezTo>
                      <a:pt x="2453" y="5010"/>
                      <a:pt x="2546" y="5001"/>
                      <a:pt x="2639" y="4982"/>
                    </a:cubicBezTo>
                    <a:cubicBezTo>
                      <a:pt x="3613" y="4779"/>
                      <a:pt x="4141" y="3480"/>
                      <a:pt x="3857" y="2099"/>
                    </a:cubicBezTo>
                    <a:cubicBezTo>
                      <a:pt x="3563" y="850"/>
                      <a:pt x="2671" y="0"/>
                      <a:pt x="17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8"/>
              <p:cNvSpPr/>
              <p:nvPr/>
            </p:nvSpPr>
            <p:spPr>
              <a:xfrm>
                <a:off x="3084850" y="2221150"/>
                <a:ext cx="24375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4385" extrusionOk="0">
                    <a:moveTo>
                      <a:pt x="366" y="0"/>
                    </a:moveTo>
                    <a:lnTo>
                      <a:pt x="1" y="82"/>
                    </a:lnTo>
                    <a:lnTo>
                      <a:pt x="610" y="4385"/>
                    </a:lnTo>
                    <a:lnTo>
                      <a:pt x="975" y="434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8"/>
              <p:cNvSpPr/>
              <p:nvPr/>
            </p:nvSpPr>
            <p:spPr>
              <a:xfrm>
                <a:off x="3506025" y="2624050"/>
                <a:ext cx="9137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3655" extrusionOk="0">
                    <a:moveTo>
                      <a:pt x="1828" y="1"/>
                    </a:moveTo>
                    <a:cubicBezTo>
                      <a:pt x="813" y="1"/>
                      <a:pt x="1" y="813"/>
                      <a:pt x="1" y="1827"/>
                    </a:cubicBezTo>
                    <a:cubicBezTo>
                      <a:pt x="1" y="2842"/>
                      <a:pt x="813" y="3654"/>
                      <a:pt x="1828" y="3654"/>
                    </a:cubicBezTo>
                    <a:cubicBezTo>
                      <a:pt x="2842" y="3654"/>
                      <a:pt x="3654" y="2842"/>
                      <a:pt x="3654" y="1827"/>
                    </a:cubicBezTo>
                    <a:cubicBezTo>
                      <a:pt x="3654" y="813"/>
                      <a:pt x="2842" y="1"/>
                      <a:pt x="1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8"/>
              <p:cNvSpPr/>
              <p:nvPr/>
            </p:nvSpPr>
            <p:spPr>
              <a:xfrm>
                <a:off x="3485725" y="2792525"/>
                <a:ext cx="5359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21436" h="610" extrusionOk="0">
                    <a:moveTo>
                      <a:pt x="326" y="0"/>
                    </a:moveTo>
                    <a:cubicBezTo>
                      <a:pt x="163" y="0"/>
                      <a:pt x="1" y="163"/>
                      <a:pt x="1" y="285"/>
                    </a:cubicBezTo>
                    <a:cubicBezTo>
                      <a:pt x="1" y="447"/>
                      <a:pt x="163" y="609"/>
                      <a:pt x="326" y="609"/>
                    </a:cubicBezTo>
                    <a:lnTo>
                      <a:pt x="21110" y="609"/>
                    </a:lnTo>
                    <a:cubicBezTo>
                      <a:pt x="21273" y="609"/>
                      <a:pt x="21435" y="447"/>
                      <a:pt x="21435" y="285"/>
                    </a:cubicBezTo>
                    <a:cubicBezTo>
                      <a:pt x="21435" y="163"/>
                      <a:pt x="21273" y="0"/>
                      <a:pt x="211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8"/>
              <p:cNvSpPr/>
              <p:nvPr/>
            </p:nvSpPr>
            <p:spPr>
              <a:xfrm>
                <a:off x="2920450" y="2265800"/>
                <a:ext cx="188775" cy="23445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9378" extrusionOk="0">
                    <a:moveTo>
                      <a:pt x="5521" y="1"/>
                    </a:moveTo>
                    <a:cubicBezTo>
                      <a:pt x="3248" y="244"/>
                      <a:pt x="2355" y="2355"/>
                      <a:pt x="1543" y="4304"/>
                    </a:cubicBezTo>
                    <a:cubicBezTo>
                      <a:pt x="1340" y="4831"/>
                      <a:pt x="1137" y="5400"/>
                      <a:pt x="893" y="5887"/>
                    </a:cubicBezTo>
                    <a:cubicBezTo>
                      <a:pt x="0" y="7835"/>
                      <a:pt x="1056" y="8850"/>
                      <a:pt x="1502" y="9256"/>
                    </a:cubicBezTo>
                    <a:cubicBezTo>
                      <a:pt x="1705" y="9337"/>
                      <a:pt x="1908" y="9378"/>
                      <a:pt x="2111" y="9378"/>
                    </a:cubicBezTo>
                    <a:lnTo>
                      <a:pt x="2274" y="9378"/>
                    </a:lnTo>
                    <a:cubicBezTo>
                      <a:pt x="2883" y="9297"/>
                      <a:pt x="3288" y="8485"/>
                      <a:pt x="4182" y="6536"/>
                    </a:cubicBezTo>
                    <a:cubicBezTo>
                      <a:pt x="4466" y="6009"/>
                      <a:pt x="4750" y="5400"/>
                      <a:pt x="4993" y="4872"/>
                    </a:cubicBezTo>
                    <a:cubicBezTo>
                      <a:pt x="5512" y="3862"/>
                      <a:pt x="5864" y="3562"/>
                      <a:pt x="6305" y="3562"/>
                    </a:cubicBezTo>
                    <a:cubicBezTo>
                      <a:pt x="6555" y="3562"/>
                      <a:pt x="6833" y="3658"/>
                      <a:pt x="7186" y="3776"/>
                    </a:cubicBezTo>
                    <a:lnTo>
                      <a:pt x="7551" y="2599"/>
                    </a:lnTo>
                    <a:cubicBezTo>
                      <a:pt x="7077" y="2465"/>
                      <a:pt x="6655" y="2379"/>
                      <a:pt x="6266" y="2379"/>
                    </a:cubicBezTo>
                    <a:cubicBezTo>
                      <a:pt x="5357" y="2379"/>
                      <a:pt x="4637" y="2853"/>
                      <a:pt x="3897" y="4304"/>
                    </a:cubicBezTo>
                    <a:cubicBezTo>
                      <a:pt x="3573" y="4872"/>
                      <a:pt x="3329" y="5481"/>
                      <a:pt x="3045" y="6049"/>
                    </a:cubicBezTo>
                    <a:cubicBezTo>
                      <a:pt x="2720" y="6699"/>
                      <a:pt x="2314" y="7511"/>
                      <a:pt x="2071" y="7957"/>
                    </a:cubicBezTo>
                    <a:cubicBezTo>
                      <a:pt x="1746" y="7632"/>
                      <a:pt x="1665" y="7226"/>
                      <a:pt x="2030" y="6415"/>
                    </a:cubicBezTo>
                    <a:cubicBezTo>
                      <a:pt x="2274" y="5846"/>
                      <a:pt x="2517" y="5278"/>
                      <a:pt x="2720" y="4791"/>
                    </a:cubicBezTo>
                    <a:cubicBezTo>
                      <a:pt x="3573" y="2680"/>
                      <a:pt x="4141" y="1421"/>
                      <a:pt x="5684" y="1218"/>
                    </a:cubicBezTo>
                    <a:lnTo>
                      <a:pt x="55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8"/>
              <p:cNvSpPr/>
              <p:nvPr/>
            </p:nvSpPr>
            <p:spPr>
              <a:xfrm>
                <a:off x="3754675" y="3090900"/>
                <a:ext cx="128925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5156" extrusionOk="0">
                    <a:moveTo>
                      <a:pt x="2599" y="0"/>
                    </a:moveTo>
                    <a:cubicBezTo>
                      <a:pt x="1178" y="0"/>
                      <a:pt x="1" y="1137"/>
                      <a:pt x="1" y="2558"/>
                    </a:cubicBezTo>
                    <a:cubicBezTo>
                      <a:pt x="1" y="3979"/>
                      <a:pt x="1178" y="5156"/>
                      <a:pt x="2599" y="5156"/>
                    </a:cubicBezTo>
                    <a:cubicBezTo>
                      <a:pt x="4019" y="5156"/>
                      <a:pt x="5156" y="3979"/>
                      <a:pt x="5156" y="2558"/>
                    </a:cubicBezTo>
                    <a:cubicBezTo>
                      <a:pt x="5156" y="1137"/>
                      <a:pt x="4019" y="0"/>
                      <a:pt x="25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8"/>
              <p:cNvSpPr/>
              <p:nvPr/>
            </p:nvSpPr>
            <p:spPr>
              <a:xfrm>
                <a:off x="3403525" y="2601575"/>
                <a:ext cx="146175" cy="389025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15561" extrusionOk="0">
                    <a:moveTo>
                      <a:pt x="4688" y="0"/>
                    </a:moveTo>
                    <a:cubicBezTo>
                      <a:pt x="4508" y="0"/>
                      <a:pt x="4340" y="157"/>
                      <a:pt x="4304" y="412"/>
                    </a:cubicBezTo>
                    <a:lnTo>
                      <a:pt x="82" y="14743"/>
                    </a:lnTo>
                    <a:cubicBezTo>
                      <a:pt x="1" y="14986"/>
                      <a:pt x="82" y="15311"/>
                      <a:pt x="285" y="15351"/>
                    </a:cubicBezTo>
                    <a:lnTo>
                      <a:pt x="1056" y="15554"/>
                    </a:lnTo>
                    <a:cubicBezTo>
                      <a:pt x="1077" y="15559"/>
                      <a:pt x="1098" y="15561"/>
                      <a:pt x="1118" y="15561"/>
                    </a:cubicBezTo>
                    <a:cubicBezTo>
                      <a:pt x="1299" y="15561"/>
                      <a:pt x="1466" y="15404"/>
                      <a:pt x="1503" y="15149"/>
                    </a:cubicBezTo>
                    <a:lnTo>
                      <a:pt x="5725" y="818"/>
                    </a:lnTo>
                    <a:cubicBezTo>
                      <a:pt x="5846" y="575"/>
                      <a:pt x="5725" y="291"/>
                      <a:pt x="5522" y="209"/>
                    </a:cubicBezTo>
                    <a:lnTo>
                      <a:pt x="4750" y="7"/>
                    </a:lnTo>
                    <a:cubicBezTo>
                      <a:pt x="4730" y="2"/>
                      <a:pt x="4709" y="0"/>
                      <a:pt x="4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8"/>
              <p:cNvSpPr/>
              <p:nvPr/>
            </p:nvSpPr>
            <p:spPr>
              <a:xfrm>
                <a:off x="3348725" y="2755075"/>
                <a:ext cx="16342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5685" extrusionOk="0">
                    <a:moveTo>
                      <a:pt x="4819" y="1"/>
                    </a:moveTo>
                    <a:cubicBezTo>
                      <a:pt x="4599" y="1"/>
                      <a:pt x="4400" y="168"/>
                      <a:pt x="4304" y="362"/>
                    </a:cubicBezTo>
                    <a:lnTo>
                      <a:pt x="122" y="14692"/>
                    </a:lnTo>
                    <a:cubicBezTo>
                      <a:pt x="0" y="14935"/>
                      <a:pt x="203" y="15260"/>
                      <a:pt x="447" y="15341"/>
                    </a:cubicBezTo>
                    <a:lnTo>
                      <a:pt x="1584" y="15666"/>
                    </a:lnTo>
                    <a:cubicBezTo>
                      <a:pt x="1621" y="15679"/>
                      <a:pt x="1659" y="15684"/>
                      <a:pt x="1698" y="15684"/>
                    </a:cubicBezTo>
                    <a:cubicBezTo>
                      <a:pt x="1910" y="15684"/>
                      <a:pt x="2130" y="15507"/>
                      <a:pt x="2233" y="15301"/>
                    </a:cubicBezTo>
                    <a:lnTo>
                      <a:pt x="6455" y="971"/>
                    </a:lnTo>
                    <a:cubicBezTo>
                      <a:pt x="6536" y="727"/>
                      <a:pt x="6333" y="443"/>
                      <a:pt x="6090" y="321"/>
                    </a:cubicBezTo>
                    <a:lnTo>
                      <a:pt x="4994" y="37"/>
                    </a:lnTo>
                    <a:cubicBezTo>
                      <a:pt x="4935" y="12"/>
                      <a:pt x="4877" y="1"/>
                      <a:pt x="48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8"/>
              <p:cNvSpPr/>
              <p:nvPr/>
            </p:nvSpPr>
            <p:spPr>
              <a:xfrm>
                <a:off x="3389325" y="3114250"/>
                <a:ext cx="44452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2524" extrusionOk="0">
                    <a:moveTo>
                      <a:pt x="0" y="0"/>
                    </a:moveTo>
                    <a:lnTo>
                      <a:pt x="41" y="1299"/>
                    </a:lnTo>
                    <a:lnTo>
                      <a:pt x="17334" y="2517"/>
                    </a:lnTo>
                    <a:cubicBezTo>
                      <a:pt x="17352" y="2521"/>
                      <a:pt x="17369" y="2523"/>
                      <a:pt x="17386" y="2523"/>
                    </a:cubicBezTo>
                    <a:cubicBezTo>
                      <a:pt x="17529" y="2523"/>
                      <a:pt x="17659" y="2378"/>
                      <a:pt x="17659" y="2233"/>
                    </a:cubicBezTo>
                    <a:lnTo>
                      <a:pt x="17700" y="1543"/>
                    </a:lnTo>
                    <a:cubicBezTo>
                      <a:pt x="17781" y="1380"/>
                      <a:pt x="17619" y="1218"/>
                      <a:pt x="17456" y="12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8"/>
              <p:cNvSpPr/>
              <p:nvPr/>
            </p:nvSpPr>
            <p:spPr>
              <a:xfrm>
                <a:off x="2891025" y="2629125"/>
                <a:ext cx="104550" cy="180275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7211" extrusionOk="0">
                    <a:moveTo>
                      <a:pt x="2466" y="1"/>
                    </a:moveTo>
                    <a:cubicBezTo>
                      <a:pt x="2261" y="1"/>
                      <a:pt x="2052" y="155"/>
                      <a:pt x="1989" y="407"/>
                    </a:cubicBezTo>
                    <a:lnTo>
                      <a:pt x="81" y="6171"/>
                    </a:lnTo>
                    <a:cubicBezTo>
                      <a:pt x="0" y="6415"/>
                      <a:pt x="162" y="6739"/>
                      <a:pt x="447" y="6821"/>
                    </a:cubicBezTo>
                    <a:lnTo>
                      <a:pt x="1583" y="7186"/>
                    </a:lnTo>
                    <a:cubicBezTo>
                      <a:pt x="1632" y="7202"/>
                      <a:pt x="1682" y="7210"/>
                      <a:pt x="1733" y="7210"/>
                    </a:cubicBezTo>
                    <a:cubicBezTo>
                      <a:pt x="1934" y="7210"/>
                      <a:pt x="2135" y="7080"/>
                      <a:pt x="2233" y="6821"/>
                    </a:cubicBezTo>
                    <a:lnTo>
                      <a:pt x="4100" y="1056"/>
                    </a:lnTo>
                    <a:cubicBezTo>
                      <a:pt x="4181" y="812"/>
                      <a:pt x="4060" y="488"/>
                      <a:pt x="3735" y="407"/>
                    </a:cubicBezTo>
                    <a:lnTo>
                      <a:pt x="2639" y="41"/>
                    </a:lnTo>
                    <a:cubicBezTo>
                      <a:pt x="2584" y="14"/>
                      <a:pt x="2525" y="1"/>
                      <a:pt x="2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8"/>
              <p:cNvSpPr/>
              <p:nvPr/>
            </p:nvSpPr>
            <p:spPr>
              <a:xfrm>
                <a:off x="2926525" y="2682925"/>
                <a:ext cx="500375" cy="318700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12748" extrusionOk="0">
                    <a:moveTo>
                      <a:pt x="2112" y="0"/>
                    </a:moveTo>
                    <a:cubicBezTo>
                      <a:pt x="2112" y="0"/>
                      <a:pt x="1" y="3248"/>
                      <a:pt x="853" y="3816"/>
                    </a:cubicBezTo>
                    <a:cubicBezTo>
                      <a:pt x="9378" y="9743"/>
                      <a:pt x="13357" y="12747"/>
                      <a:pt x="19487" y="12747"/>
                    </a:cubicBezTo>
                    <a:lnTo>
                      <a:pt x="20014" y="8647"/>
                    </a:lnTo>
                    <a:cubicBezTo>
                      <a:pt x="13681" y="8647"/>
                      <a:pt x="9175" y="6089"/>
                      <a:pt x="2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8"/>
              <p:cNvSpPr/>
              <p:nvPr/>
            </p:nvSpPr>
            <p:spPr>
              <a:xfrm>
                <a:off x="3334525" y="2553650"/>
                <a:ext cx="405975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16239" h="4675" extrusionOk="0">
                    <a:moveTo>
                      <a:pt x="2717" y="1"/>
                    </a:moveTo>
                    <a:cubicBezTo>
                      <a:pt x="1875" y="1"/>
                      <a:pt x="1263" y="102"/>
                      <a:pt x="1096" y="381"/>
                    </a:cubicBezTo>
                    <a:cubicBezTo>
                      <a:pt x="0" y="2126"/>
                      <a:pt x="3775" y="1883"/>
                      <a:pt x="6617" y="3669"/>
                    </a:cubicBezTo>
                    <a:cubicBezTo>
                      <a:pt x="7794" y="4400"/>
                      <a:pt x="9256" y="4675"/>
                      <a:pt x="10681" y="4675"/>
                    </a:cubicBezTo>
                    <a:cubicBezTo>
                      <a:pt x="13532" y="4675"/>
                      <a:pt x="16238" y="3574"/>
                      <a:pt x="16238" y="2817"/>
                    </a:cubicBezTo>
                    <a:cubicBezTo>
                      <a:pt x="16238" y="1639"/>
                      <a:pt x="14574" y="706"/>
                      <a:pt x="12503" y="706"/>
                    </a:cubicBezTo>
                    <a:lnTo>
                      <a:pt x="10271" y="706"/>
                    </a:lnTo>
                    <a:cubicBezTo>
                      <a:pt x="8769" y="706"/>
                      <a:pt x="4940" y="1"/>
                      <a:pt x="27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8"/>
              <p:cNvSpPr/>
              <p:nvPr/>
            </p:nvSpPr>
            <p:spPr>
              <a:xfrm>
                <a:off x="3332475" y="3098000"/>
                <a:ext cx="83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3370" extrusionOk="0">
                    <a:moveTo>
                      <a:pt x="1665" y="1"/>
                    </a:moveTo>
                    <a:cubicBezTo>
                      <a:pt x="732" y="1"/>
                      <a:pt x="1" y="772"/>
                      <a:pt x="1" y="1665"/>
                    </a:cubicBezTo>
                    <a:cubicBezTo>
                      <a:pt x="1" y="2599"/>
                      <a:pt x="732" y="3370"/>
                      <a:pt x="1665" y="3370"/>
                    </a:cubicBezTo>
                    <a:cubicBezTo>
                      <a:pt x="2640" y="3370"/>
                      <a:pt x="3330" y="2599"/>
                      <a:pt x="3330" y="1665"/>
                    </a:cubicBezTo>
                    <a:cubicBezTo>
                      <a:pt x="3330" y="772"/>
                      <a:pt x="2599" y="1"/>
                      <a:pt x="16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3449200" y="2833625"/>
                <a:ext cx="394800" cy="342800"/>
              </a:xfrm>
              <a:custGeom>
                <a:avLst/>
                <a:gdLst/>
                <a:ahLst/>
                <a:cxnLst/>
                <a:rect l="l" t="t" r="r" b="b"/>
                <a:pathLst>
                  <a:path w="15792" h="13712" extrusionOk="0">
                    <a:moveTo>
                      <a:pt x="756" y="1"/>
                    </a:moveTo>
                    <a:cubicBezTo>
                      <a:pt x="680" y="1"/>
                      <a:pt x="609" y="21"/>
                      <a:pt x="569" y="61"/>
                    </a:cubicBezTo>
                    <a:lnTo>
                      <a:pt x="82" y="589"/>
                    </a:lnTo>
                    <a:cubicBezTo>
                      <a:pt x="0" y="670"/>
                      <a:pt x="0" y="873"/>
                      <a:pt x="82" y="995"/>
                    </a:cubicBezTo>
                    <a:lnTo>
                      <a:pt x="14818" y="13620"/>
                    </a:lnTo>
                    <a:cubicBezTo>
                      <a:pt x="14858" y="13681"/>
                      <a:pt x="14929" y="13712"/>
                      <a:pt x="15005" y="13712"/>
                    </a:cubicBezTo>
                    <a:cubicBezTo>
                      <a:pt x="15082" y="13712"/>
                      <a:pt x="15163" y="13681"/>
                      <a:pt x="15224" y="13620"/>
                    </a:cubicBezTo>
                    <a:lnTo>
                      <a:pt x="15670" y="13133"/>
                    </a:lnTo>
                    <a:cubicBezTo>
                      <a:pt x="15792" y="13011"/>
                      <a:pt x="15792" y="12808"/>
                      <a:pt x="15670" y="12727"/>
                    </a:cubicBezTo>
                    <a:lnTo>
                      <a:pt x="975" y="61"/>
                    </a:lnTo>
                    <a:cubicBezTo>
                      <a:pt x="914" y="21"/>
                      <a:pt x="833" y="1"/>
                      <a:pt x="7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2781400" y="2806725"/>
                <a:ext cx="348125" cy="331900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13276" extrusionOk="0">
                    <a:moveTo>
                      <a:pt x="1" y="1"/>
                    </a:moveTo>
                    <a:lnTo>
                      <a:pt x="1" y="934"/>
                    </a:lnTo>
                    <a:cubicBezTo>
                      <a:pt x="6983" y="934"/>
                      <a:pt x="12666" y="6415"/>
                      <a:pt x="12991" y="13275"/>
                    </a:cubicBezTo>
                    <a:lnTo>
                      <a:pt x="13925" y="13275"/>
                    </a:lnTo>
                    <a:cubicBezTo>
                      <a:pt x="13560" y="5887"/>
                      <a:pt x="7470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>
                <a:off x="3277175" y="3048275"/>
                <a:ext cx="182700" cy="182700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308" extrusionOk="0">
                    <a:moveTo>
                      <a:pt x="2234" y="1218"/>
                    </a:moveTo>
                    <a:cubicBezTo>
                      <a:pt x="2883" y="1218"/>
                      <a:pt x="3451" y="1787"/>
                      <a:pt x="3451" y="2436"/>
                    </a:cubicBezTo>
                    <a:cubicBezTo>
                      <a:pt x="3451" y="3126"/>
                      <a:pt x="2883" y="3654"/>
                      <a:pt x="2234" y="3654"/>
                    </a:cubicBezTo>
                    <a:cubicBezTo>
                      <a:pt x="1584" y="3654"/>
                      <a:pt x="1016" y="3126"/>
                      <a:pt x="1016" y="2436"/>
                    </a:cubicBezTo>
                    <a:cubicBezTo>
                      <a:pt x="1016" y="1787"/>
                      <a:pt x="1584" y="1218"/>
                      <a:pt x="2234" y="1218"/>
                    </a:cubicBezTo>
                    <a:close/>
                    <a:moveTo>
                      <a:pt x="5441" y="1787"/>
                    </a:moveTo>
                    <a:cubicBezTo>
                      <a:pt x="6090" y="1787"/>
                      <a:pt x="6658" y="2355"/>
                      <a:pt x="6658" y="3004"/>
                    </a:cubicBezTo>
                    <a:cubicBezTo>
                      <a:pt x="6658" y="3654"/>
                      <a:pt x="6090" y="4222"/>
                      <a:pt x="5441" y="4222"/>
                    </a:cubicBezTo>
                    <a:cubicBezTo>
                      <a:pt x="4791" y="4222"/>
                      <a:pt x="4223" y="3735"/>
                      <a:pt x="4223" y="3004"/>
                    </a:cubicBezTo>
                    <a:cubicBezTo>
                      <a:pt x="4223" y="2355"/>
                      <a:pt x="4791" y="1787"/>
                      <a:pt x="5441" y="1787"/>
                    </a:cubicBezTo>
                    <a:close/>
                    <a:moveTo>
                      <a:pt x="3492" y="4222"/>
                    </a:moveTo>
                    <a:cubicBezTo>
                      <a:pt x="4182" y="4222"/>
                      <a:pt x="4710" y="4791"/>
                      <a:pt x="4710" y="5440"/>
                    </a:cubicBezTo>
                    <a:cubicBezTo>
                      <a:pt x="4710" y="6090"/>
                      <a:pt x="4182" y="6658"/>
                      <a:pt x="3492" y="6658"/>
                    </a:cubicBezTo>
                    <a:cubicBezTo>
                      <a:pt x="2802" y="6658"/>
                      <a:pt x="2274" y="6090"/>
                      <a:pt x="2274" y="5440"/>
                    </a:cubicBezTo>
                    <a:cubicBezTo>
                      <a:pt x="2274" y="4791"/>
                      <a:pt x="2842" y="4222"/>
                      <a:pt x="3492" y="4222"/>
                    </a:cubicBezTo>
                    <a:close/>
                    <a:moveTo>
                      <a:pt x="3654" y="0"/>
                    </a:moveTo>
                    <a:cubicBezTo>
                      <a:pt x="1665" y="0"/>
                      <a:pt x="1" y="1624"/>
                      <a:pt x="1" y="3654"/>
                    </a:cubicBezTo>
                    <a:cubicBezTo>
                      <a:pt x="1" y="5684"/>
                      <a:pt x="1625" y="7308"/>
                      <a:pt x="3654" y="7308"/>
                    </a:cubicBezTo>
                    <a:cubicBezTo>
                      <a:pt x="5684" y="7308"/>
                      <a:pt x="7308" y="5684"/>
                      <a:pt x="7308" y="3654"/>
                    </a:cubicBezTo>
                    <a:cubicBezTo>
                      <a:pt x="7308" y="1624"/>
                      <a:pt x="5684" y="0"/>
                      <a:pt x="3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>
                <a:off x="3361925" y="3134350"/>
                <a:ext cx="731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6473" extrusionOk="0">
                    <a:moveTo>
                      <a:pt x="363" y="0"/>
                    </a:moveTo>
                    <a:cubicBezTo>
                      <a:pt x="337" y="0"/>
                      <a:pt x="311" y="3"/>
                      <a:pt x="284" y="8"/>
                    </a:cubicBezTo>
                    <a:cubicBezTo>
                      <a:pt x="81" y="130"/>
                      <a:pt x="0" y="333"/>
                      <a:pt x="41" y="536"/>
                    </a:cubicBezTo>
                    <a:lnTo>
                      <a:pt x="2111" y="6219"/>
                    </a:lnTo>
                    <a:cubicBezTo>
                      <a:pt x="2213" y="6388"/>
                      <a:pt x="2371" y="6473"/>
                      <a:pt x="2538" y="6473"/>
                    </a:cubicBezTo>
                    <a:cubicBezTo>
                      <a:pt x="2571" y="6473"/>
                      <a:pt x="2605" y="6469"/>
                      <a:pt x="2639" y="6463"/>
                    </a:cubicBezTo>
                    <a:cubicBezTo>
                      <a:pt x="2842" y="6381"/>
                      <a:pt x="2923" y="6178"/>
                      <a:pt x="2882" y="5975"/>
                    </a:cubicBezTo>
                    <a:lnTo>
                      <a:pt x="812" y="292"/>
                    </a:lnTo>
                    <a:cubicBezTo>
                      <a:pt x="706" y="115"/>
                      <a:pt x="538" y="0"/>
                      <a:pt x="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>
                <a:off x="3384250" y="3254975"/>
                <a:ext cx="8222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220" extrusionOk="0">
                    <a:moveTo>
                      <a:pt x="695" y="1"/>
                    </a:moveTo>
                    <a:cubicBezTo>
                      <a:pt x="474" y="1"/>
                      <a:pt x="278" y="108"/>
                      <a:pt x="163" y="339"/>
                    </a:cubicBezTo>
                    <a:cubicBezTo>
                      <a:pt x="0" y="623"/>
                      <a:pt x="122" y="988"/>
                      <a:pt x="406" y="1150"/>
                    </a:cubicBezTo>
                    <a:lnTo>
                      <a:pt x="2355" y="2165"/>
                    </a:lnTo>
                    <a:cubicBezTo>
                      <a:pt x="2438" y="2201"/>
                      <a:pt x="2527" y="2219"/>
                      <a:pt x="2617" y="2219"/>
                    </a:cubicBezTo>
                    <a:cubicBezTo>
                      <a:pt x="2835" y="2219"/>
                      <a:pt x="3052" y="2111"/>
                      <a:pt x="3167" y="1881"/>
                    </a:cubicBezTo>
                    <a:cubicBezTo>
                      <a:pt x="3289" y="1597"/>
                      <a:pt x="3207" y="1232"/>
                      <a:pt x="2883" y="1069"/>
                    </a:cubicBezTo>
                    <a:lnTo>
                      <a:pt x="975" y="54"/>
                    </a:lnTo>
                    <a:cubicBezTo>
                      <a:pt x="880" y="19"/>
                      <a:pt x="785" y="1"/>
                      <a:pt x="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>
                <a:off x="2860575" y="2464575"/>
                <a:ext cx="181675" cy="4611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8444" extrusionOk="0">
                    <a:moveTo>
                      <a:pt x="6282" y="0"/>
                    </a:moveTo>
                    <a:cubicBezTo>
                      <a:pt x="6130" y="0"/>
                      <a:pt x="5959" y="157"/>
                      <a:pt x="5886" y="412"/>
                    </a:cubicBezTo>
                    <a:lnTo>
                      <a:pt x="81" y="17665"/>
                    </a:lnTo>
                    <a:cubicBezTo>
                      <a:pt x="0" y="17949"/>
                      <a:pt x="81" y="18193"/>
                      <a:pt x="244" y="18233"/>
                    </a:cubicBezTo>
                    <a:lnTo>
                      <a:pt x="893" y="18436"/>
                    </a:lnTo>
                    <a:cubicBezTo>
                      <a:pt x="913" y="18441"/>
                      <a:pt x="934" y="18444"/>
                      <a:pt x="955" y="18444"/>
                    </a:cubicBezTo>
                    <a:cubicBezTo>
                      <a:pt x="1104" y="18444"/>
                      <a:pt x="1274" y="18315"/>
                      <a:pt x="1380" y="18030"/>
                    </a:cubicBezTo>
                    <a:lnTo>
                      <a:pt x="7145" y="777"/>
                    </a:lnTo>
                    <a:cubicBezTo>
                      <a:pt x="7267" y="534"/>
                      <a:pt x="7145" y="290"/>
                      <a:pt x="6983" y="209"/>
                    </a:cubicBezTo>
                    <a:lnTo>
                      <a:pt x="6333" y="6"/>
                    </a:lnTo>
                    <a:cubicBezTo>
                      <a:pt x="6316" y="2"/>
                      <a:pt x="6299" y="0"/>
                      <a:pt x="6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3039175" y="2240000"/>
                <a:ext cx="14312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828" extrusionOk="0">
                    <a:moveTo>
                      <a:pt x="4673" y="0"/>
                    </a:moveTo>
                    <a:cubicBezTo>
                      <a:pt x="4618" y="0"/>
                      <a:pt x="4562" y="6"/>
                      <a:pt x="4507" y="18"/>
                    </a:cubicBezTo>
                    <a:lnTo>
                      <a:pt x="975" y="424"/>
                    </a:lnTo>
                    <a:cubicBezTo>
                      <a:pt x="407" y="464"/>
                      <a:pt x="1" y="1033"/>
                      <a:pt x="42" y="1763"/>
                    </a:cubicBezTo>
                    <a:cubicBezTo>
                      <a:pt x="117" y="2365"/>
                      <a:pt x="575" y="2828"/>
                      <a:pt x="1095" y="2828"/>
                    </a:cubicBezTo>
                    <a:cubicBezTo>
                      <a:pt x="1136" y="2828"/>
                      <a:pt x="1177" y="2825"/>
                      <a:pt x="1219" y="2819"/>
                    </a:cubicBezTo>
                    <a:lnTo>
                      <a:pt x="4791" y="2413"/>
                    </a:lnTo>
                    <a:cubicBezTo>
                      <a:pt x="5319" y="2372"/>
                      <a:pt x="5725" y="1723"/>
                      <a:pt x="5684" y="1073"/>
                    </a:cubicBezTo>
                    <a:cubicBezTo>
                      <a:pt x="5648" y="487"/>
                      <a:pt x="5181" y="0"/>
                      <a:pt x="4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8"/>
              <p:cNvSpPr/>
              <p:nvPr/>
            </p:nvSpPr>
            <p:spPr>
              <a:xfrm>
                <a:off x="2935150" y="2463700"/>
                <a:ext cx="100500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2031" extrusionOk="0">
                    <a:moveTo>
                      <a:pt x="1016" y="1"/>
                    </a:moveTo>
                    <a:cubicBezTo>
                      <a:pt x="488" y="1"/>
                      <a:pt x="1" y="447"/>
                      <a:pt x="1" y="1015"/>
                    </a:cubicBezTo>
                    <a:cubicBezTo>
                      <a:pt x="1" y="1584"/>
                      <a:pt x="488" y="2030"/>
                      <a:pt x="1016" y="2030"/>
                    </a:cubicBezTo>
                    <a:lnTo>
                      <a:pt x="3005" y="2030"/>
                    </a:lnTo>
                    <a:cubicBezTo>
                      <a:pt x="3573" y="2030"/>
                      <a:pt x="4020" y="1584"/>
                      <a:pt x="4020" y="1015"/>
                    </a:cubicBezTo>
                    <a:cubicBezTo>
                      <a:pt x="4020" y="447"/>
                      <a:pt x="3573" y="1"/>
                      <a:pt x="3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>
                <a:off x="3815575" y="2799625"/>
                <a:ext cx="68025" cy="374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4989" extrusionOk="0">
                    <a:moveTo>
                      <a:pt x="2152" y="1"/>
                    </a:moveTo>
                    <a:lnTo>
                      <a:pt x="41" y="14615"/>
                    </a:lnTo>
                    <a:cubicBezTo>
                      <a:pt x="0" y="14777"/>
                      <a:pt x="163" y="14980"/>
                      <a:pt x="284" y="14980"/>
                    </a:cubicBezTo>
                    <a:cubicBezTo>
                      <a:pt x="306" y="14986"/>
                      <a:pt x="328" y="14988"/>
                      <a:pt x="350" y="14988"/>
                    </a:cubicBezTo>
                    <a:cubicBezTo>
                      <a:pt x="497" y="14988"/>
                      <a:pt x="650" y="14878"/>
                      <a:pt x="650" y="14737"/>
                    </a:cubicBezTo>
                    <a:lnTo>
                      <a:pt x="2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2753000" y="2736725"/>
                <a:ext cx="215175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7683" extrusionOk="0">
                    <a:moveTo>
                      <a:pt x="6654" y="0"/>
                    </a:moveTo>
                    <a:cubicBezTo>
                      <a:pt x="6457" y="0"/>
                      <a:pt x="6256" y="162"/>
                      <a:pt x="6130" y="446"/>
                    </a:cubicBezTo>
                    <a:lnTo>
                      <a:pt x="81" y="16319"/>
                    </a:lnTo>
                    <a:cubicBezTo>
                      <a:pt x="0" y="16684"/>
                      <a:pt x="81" y="17050"/>
                      <a:pt x="325" y="17131"/>
                    </a:cubicBezTo>
                    <a:lnTo>
                      <a:pt x="1421" y="17659"/>
                    </a:lnTo>
                    <a:cubicBezTo>
                      <a:pt x="1469" y="17675"/>
                      <a:pt x="1518" y="17683"/>
                      <a:pt x="1568" y="17683"/>
                    </a:cubicBezTo>
                    <a:cubicBezTo>
                      <a:pt x="1771" y="17683"/>
                      <a:pt x="1980" y="17546"/>
                      <a:pt x="2111" y="17253"/>
                    </a:cubicBezTo>
                    <a:lnTo>
                      <a:pt x="8525" y="933"/>
                    </a:lnTo>
                    <a:cubicBezTo>
                      <a:pt x="8606" y="609"/>
                      <a:pt x="8160" y="649"/>
                      <a:pt x="7916" y="527"/>
                    </a:cubicBezTo>
                    <a:lnTo>
                      <a:pt x="6820" y="40"/>
                    </a:lnTo>
                    <a:cubicBezTo>
                      <a:pt x="6766" y="13"/>
                      <a:pt x="6710" y="0"/>
                      <a:pt x="6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2750950" y="3124400"/>
                <a:ext cx="6092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436" extrusionOk="0">
                    <a:moveTo>
                      <a:pt x="1219" y="0"/>
                    </a:moveTo>
                    <a:cubicBezTo>
                      <a:pt x="569" y="0"/>
                      <a:pt x="1" y="568"/>
                      <a:pt x="1" y="1218"/>
                    </a:cubicBezTo>
                    <a:cubicBezTo>
                      <a:pt x="1" y="1908"/>
                      <a:pt x="529" y="2436"/>
                      <a:pt x="1219" y="2436"/>
                    </a:cubicBezTo>
                    <a:cubicBezTo>
                      <a:pt x="1909" y="2436"/>
                      <a:pt x="2437" y="1908"/>
                      <a:pt x="2437" y="1218"/>
                    </a:cubicBezTo>
                    <a:cubicBezTo>
                      <a:pt x="2437" y="568"/>
                      <a:pt x="1909" y="0"/>
                      <a:pt x="1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" name="Google Shape;106;p18"/>
            <p:cNvSpPr/>
            <p:nvPr/>
          </p:nvSpPr>
          <p:spPr>
            <a:xfrm flipH="1">
              <a:off x="2331474" y="1099700"/>
              <a:ext cx="270556" cy="270537"/>
            </a:xfrm>
            <a:custGeom>
              <a:avLst/>
              <a:gdLst/>
              <a:ahLst/>
              <a:cxnLst/>
              <a:rect l="l" t="t" r="r" b="b"/>
              <a:pathLst>
                <a:path w="13966" h="13965" extrusionOk="0">
                  <a:moveTo>
                    <a:pt x="7064" y="3532"/>
                  </a:moveTo>
                  <a:cubicBezTo>
                    <a:pt x="8931" y="3532"/>
                    <a:pt x="10433" y="5075"/>
                    <a:pt x="10433" y="6942"/>
                  </a:cubicBezTo>
                  <a:cubicBezTo>
                    <a:pt x="10433" y="8809"/>
                    <a:pt x="8931" y="10352"/>
                    <a:pt x="7064" y="10352"/>
                  </a:cubicBezTo>
                  <a:cubicBezTo>
                    <a:pt x="5156" y="10352"/>
                    <a:pt x="3654" y="8809"/>
                    <a:pt x="3654" y="6942"/>
                  </a:cubicBezTo>
                  <a:cubicBezTo>
                    <a:pt x="3654" y="5075"/>
                    <a:pt x="5156" y="3532"/>
                    <a:pt x="7064" y="3532"/>
                  </a:cubicBezTo>
                  <a:close/>
                  <a:moveTo>
                    <a:pt x="5521" y="0"/>
                  </a:moveTo>
                  <a:cubicBezTo>
                    <a:pt x="5278" y="41"/>
                    <a:pt x="5034" y="81"/>
                    <a:pt x="4750" y="203"/>
                  </a:cubicBezTo>
                  <a:cubicBezTo>
                    <a:pt x="4912" y="812"/>
                    <a:pt x="4628" y="1502"/>
                    <a:pt x="4060" y="1868"/>
                  </a:cubicBezTo>
                  <a:cubicBezTo>
                    <a:pt x="3815" y="2014"/>
                    <a:pt x="3551" y="2083"/>
                    <a:pt x="3290" y="2083"/>
                  </a:cubicBezTo>
                  <a:cubicBezTo>
                    <a:pt x="2903" y="2083"/>
                    <a:pt x="2524" y="1932"/>
                    <a:pt x="2233" y="1665"/>
                  </a:cubicBezTo>
                  <a:cubicBezTo>
                    <a:pt x="2030" y="1827"/>
                    <a:pt x="1868" y="2030"/>
                    <a:pt x="1665" y="2233"/>
                  </a:cubicBezTo>
                  <a:cubicBezTo>
                    <a:pt x="2111" y="2679"/>
                    <a:pt x="2233" y="3451"/>
                    <a:pt x="1868" y="4019"/>
                  </a:cubicBezTo>
                  <a:cubicBezTo>
                    <a:pt x="1576" y="4505"/>
                    <a:pt x="1104" y="4758"/>
                    <a:pt x="595" y="4758"/>
                  </a:cubicBezTo>
                  <a:cubicBezTo>
                    <a:pt x="466" y="4758"/>
                    <a:pt x="335" y="4742"/>
                    <a:pt x="203" y="4709"/>
                  </a:cubicBezTo>
                  <a:cubicBezTo>
                    <a:pt x="82" y="4953"/>
                    <a:pt x="41" y="5237"/>
                    <a:pt x="0" y="5480"/>
                  </a:cubicBezTo>
                  <a:cubicBezTo>
                    <a:pt x="609" y="5683"/>
                    <a:pt x="1056" y="6252"/>
                    <a:pt x="1056" y="6942"/>
                  </a:cubicBezTo>
                  <a:cubicBezTo>
                    <a:pt x="1056" y="7632"/>
                    <a:pt x="609" y="8200"/>
                    <a:pt x="0" y="8403"/>
                  </a:cubicBezTo>
                  <a:cubicBezTo>
                    <a:pt x="41" y="8647"/>
                    <a:pt x="82" y="8931"/>
                    <a:pt x="203" y="9175"/>
                  </a:cubicBezTo>
                  <a:cubicBezTo>
                    <a:pt x="310" y="9146"/>
                    <a:pt x="420" y="9133"/>
                    <a:pt x="530" y="9133"/>
                  </a:cubicBezTo>
                  <a:cubicBezTo>
                    <a:pt x="1045" y="9133"/>
                    <a:pt x="1567" y="9430"/>
                    <a:pt x="1868" y="9865"/>
                  </a:cubicBezTo>
                  <a:cubicBezTo>
                    <a:pt x="2233" y="10474"/>
                    <a:pt x="2111" y="11204"/>
                    <a:pt x="1665" y="11692"/>
                  </a:cubicBezTo>
                  <a:cubicBezTo>
                    <a:pt x="1827" y="11895"/>
                    <a:pt x="2030" y="12057"/>
                    <a:pt x="2233" y="12260"/>
                  </a:cubicBezTo>
                  <a:cubicBezTo>
                    <a:pt x="2500" y="11993"/>
                    <a:pt x="2883" y="11842"/>
                    <a:pt x="3270" y="11842"/>
                  </a:cubicBezTo>
                  <a:cubicBezTo>
                    <a:pt x="3530" y="11842"/>
                    <a:pt x="3791" y="11910"/>
                    <a:pt x="4019" y="12057"/>
                  </a:cubicBezTo>
                  <a:cubicBezTo>
                    <a:pt x="4628" y="12422"/>
                    <a:pt x="4872" y="13072"/>
                    <a:pt x="4709" y="13762"/>
                  </a:cubicBezTo>
                  <a:cubicBezTo>
                    <a:pt x="4953" y="13843"/>
                    <a:pt x="5237" y="13884"/>
                    <a:pt x="5481" y="13965"/>
                  </a:cubicBezTo>
                  <a:cubicBezTo>
                    <a:pt x="5684" y="13356"/>
                    <a:pt x="6252" y="12869"/>
                    <a:pt x="6942" y="12869"/>
                  </a:cubicBezTo>
                  <a:cubicBezTo>
                    <a:pt x="7673" y="12869"/>
                    <a:pt x="8201" y="13356"/>
                    <a:pt x="8404" y="13965"/>
                  </a:cubicBezTo>
                  <a:cubicBezTo>
                    <a:pt x="8688" y="13884"/>
                    <a:pt x="8931" y="13843"/>
                    <a:pt x="9175" y="13762"/>
                  </a:cubicBezTo>
                  <a:cubicBezTo>
                    <a:pt x="9013" y="13153"/>
                    <a:pt x="9337" y="12422"/>
                    <a:pt x="9865" y="12057"/>
                  </a:cubicBezTo>
                  <a:cubicBezTo>
                    <a:pt x="10114" y="11924"/>
                    <a:pt x="10383" y="11859"/>
                    <a:pt x="10650" y="11859"/>
                  </a:cubicBezTo>
                  <a:cubicBezTo>
                    <a:pt x="11037" y="11859"/>
                    <a:pt x="11420" y="11996"/>
                    <a:pt x="11732" y="12260"/>
                  </a:cubicBezTo>
                  <a:cubicBezTo>
                    <a:pt x="11895" y="12138"/>
                    <a:pt x="12057" y="11935"/>
                    <a:pt x="12260" y="11692"/>
                  </a:cubicBezTo>
                  <a:cubicBezTo>
                    <a:pt x="11814" y="11245"/>
                    <a:pt x="11732" y="10514"/>
                    <a:pt x="12057" y="9946"/>
                  </a:cubicBezTo>
                  <a:cubicBezTo>
                    <a:pt x="12362" y="9439"/>
                    <a:pt x="12863" y="9185"/>
                    <a:pt x="13422" y="9185"/>
                  </a:cubicBezTo>
                  <a:cubicBezTo>
                    <a:pt x="13533" y="9185"/>
                    <a:pt x="13647" y="9195"/>
                    <a:pt x="13762" y="9215"/>
                  </a:cubicBezTo>
                  <a:cubicBezTo>
                    <a:pt x="13843" y="8972"/>
                    <a:pt x="13884" y="8728"/>
                    <a:pt x="13965" y="8485"/>
                  </a:cubicBezTo>
                  <a:cubicBezTo>
                    <a:pt x="13316" y="8282"/>
                    <a:pt x="12869" y="7713"/>
                    <a:pt x="12869" y="6983"/>
                  </a:cubicBezTo>
                  <a:cubicBezTo>
                    <a:pt x="12869" y="6292"/>
                    <a:pt x="13316" y="5724"/>
                    <a:pt x="13965" y="5521"/>
                  </a:cubicBezTo>
                  <a:cubicBezTo>
                    <a:pt x="13884" y="5278"/>
                    <a:pt x="13843" y="5034"/>
                    <a:pt x="13762" y="4750"/>
                  </a:cubicBezTo>
                  <a:cubicBezTo>
                    <a:pt x="13648" y="4780"/>
                    <a:pt x="13529" y="4795"/>
                    <a:pt x="13409" y="4795"/>
                  </a:cubicBezTo>
                  <a:cubicBezTo>
                    <a:pt x="12891" y="4795"/>
                    <a:pt x="12354" y="4521"/>
                    <a:pt x="12057" y="4060"/>
                  </a:cubicBezTo>
                  <a:cubicBezTo>
                    <a:pt x="11732" y="3451"/>
                    <a:pt x="11814" y="2720"/>
                    <a:pt x="12260" y="2233"/>
                  </a:cubicBezTo>
                  <a:cubicBezTo>
                    <a:pt x="12138" y="2030"/>
                    <a:pt x="11935" y="1868"/>
                    <a:pt x="11732" y="1665"/>
                  </a:cubicBezTo>
                  <a:cubicBezTo>
                    <a:pt x="11441" y="1932"/>
                    <a:pt x="11063" y="2083"/>
                    <a:pt x="10684" y="2083"/>
                  </a:cubicBezTo>
                  <a:cubicBezTo>
                    <a:pt x="10429" y="2083"/>
                    <a:pt x="10175" y="2014"/>
                    <a:pt x="9946" y="1868"/>
                  </a:cubicBezTo>
                  <a:cubicBezTo>
                    <a:pt x="9337" y="1502"/>
                    <a:pt x="9094" y="853"/>
                    <a:pt x="9216" y="203"/>
                  </a:cubicBezTo>
                  <a:cubicBezTo>
                    <a:pt x="8972" y="81"/>
                    <a:pt x="8728" y="41"/>
                    <a:pt x="8485" y="0"/>
                  </a:cubicBezTo>
                  <a:cubicBezTo>
                    <a:pt x="8282" y="609"/>
                    <a:pt x="7713" y="1056"/>
                    <a:pt x="6983" y="1056"/>
                  </a:cubicBezTo>
                  <a:cubicBezTo>
                    <a:pt x="6293" y="1056"/>
                    <a:pt x="5724" y="609"/>
                    <a:pt x="5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 flipH="1">
              <a:off x="2183023" y="3806297"/>
              <a:ext cx="340107" cy="340083"/>
            </a:xfrm>
            <a:custGeom>
              <a:avLst/>
              <a:gdLst/>
              <a:ahLst/>
              <a:cxnLst/>
              <a:rect l="l" t="t" r="r" b="b"/>
              <a:pathLst>
                <a:path w="13966" h="13965" extrusionOk="0">
                  <a:moveTo>
                    <a:pt x="7064" y="3532"/>
                  </a:moveTo>
                  <a:cubicBezTo>
                    <a:pt x="8931" y="3532"/>
                    <a:pt x="10433" y="5075"/>
                    <a:pt x="10433" y="6942"/>
                  </a:cubicBezTo>
                  <a:cubicBezTo>
                    <a:pt x="10433" y="8809"/>
                    <a:pt x="8931" y="10352"/>
                    <a:pt x="7064" y="10352"/>
                  </a:cubicBezTo>
                  <a:cubicBezTo>
                    <a:pt x="5156" y="10352"/>
                    <a:pt x="3654" y="8809"/>
                    <a:pt x="3654" y="6942"/>
                  </a:cubicBezTo>
                  <a:cubicBezTo>
                    <a:pt x="3654" y="5075"/>
                    <a:pt x="5156" y="3532"/>
                    <a:pt x="7064" y="3532"/>
                  </a:cubicBezTo>
                  <a:close/>
                  <a:moveTo>
                    <a:pt x="5521" y="0"/>
                  </a:moveTo>
                  <a:cubicBezTo>
                    <a:pt x="5278" y="41"/>
                    <a:pt x="5034" y="81"/>
                    <a:pt x="4750" y="203"/>
                  </a:cubicBezTo>
                  <a:cubicBezTo>
                    <a:pt x="4912" y="812"/>
                    <a:pt x="4628" y="1502"/>
                    <a:pt x="4060" y="1868"/>
                  </a:cubicBezTo>
                  <a:cubicBezTo>
                    <a:pt x="3815" y="2014"/>
                    <a:pt x="3551" y="2083"/>
                    <a:pt x="3290" y="2083"/>
                  </a:cubicBezTo>
                  <a:cubicBezTo>
                    <a:pt x="2903" y="2083"/>
                    <a:pt x="2524" y="1932"/>
                    <a:pt x="2233" y="1665"/>
                  </a:cubicBezTo>
                  <a:cubicBezTo>
                    <a:pt x="2030" y="1827"/>
                    <a:pt x="1868" y="2030"/>
                    <a:pt x="1665" y="2233"/>
                  </a:cubicBezTo>
                  <a:cubicBezTo>
                    <a:pt x="2111" y="2679"/>
                    <a:pt x="2233" y="3451"/>
                    <a:pt x="1868" y="4019"/>
                  </a:cubicBezTo>
                  <a:cubicBezTo>
                    <a:pt x="1576" y="4505"/>
                    <a:pt x="1104" y="4758"/>
                    <a:pt x="595" y="4758"/>
                  </a:cubicBezTo>
                  <a:cubicBezTo>
                    <a:pt x="466" y="4758"/>
                    <a:pt x="335" y="4742"/>
                    <a:pt x="203" y="4709"/>
                  </a:cubicBezTo>
                  <a:cubicBezTo>
                    <a:pt x="82" y="4953"/>
                    <a:pt x="41" y="5237"/>
                    <a:pt x="0" y="5480"/>
                  </a:cubicBezTo>
                  <a:cubicBezTo>
                    <a:pt x="609" y="5683"/>
                    <a:pt x="1056" y="6252"/>
                    <a:pt x="1056" y="6942"/>
                  </a:cubicBezTo>
                  <a:cubicBezTo>
                    <a:pt x="1056" y="7632"/>
                    <a:pt x="609" y="8200"/>
                    <a:pt x="0" y="8403"/>
                  </a:cubicBezTo>
                  <a:cubicBezTo>
                    <a:pt x="41" y="8647"/>
                    <a:pt x="82" y="8931"/>
                    <a:pt x="203" y="9175"/>
                  </a:cubicBezTo>
                  <a:cubicBezTo>
                    <a:pt x="310" y="9146"/>
                    <a:pt x="420" y="9133"/>
                    <a:pt x="530" y="9133"/>
                  </a:cubicBezTo>
                  <a:cubicBezTo>
                    <a:pt x="1045" y="9133"/>
                    <a:pt x="1567" y="9430"/>
                    <a:pt x="1868" y="9865"/>
                  </a:cubicBezTo>
                  <a:cubicBezTo>
                    <a:pt x="2233" y="10474"/>
                    <a:pt x="2111" y="11204"/>
                    <a:pt x="1665" y="11692"/>
                  </a:cubicBezTo>
                  <a:cubicBezTo>
                    <a:pt x="1827" y="11895"/>
                    <a:pt x="2030" y="12057"/>
                    <a:pt x="2233" y="12260"/>
                  </a:cubicBezTo>
                  <a:cubicBezTo>
                    <a:pt x="2500" y="11993"/>
                    <a:pt x="2883" y="11842"/>
                    <a:pt x="3270" y="11842"/>
                  </a:cubicBezTo>
                  <a:cubicBezTo>
                    <a:pt x="3530" y="11842"/>
                    <a:pt x="3791" y="11910"/>
                    <a:pt x="4019" y="12057"/>
                  </a:cubicBezTo>
                  <a:cubicBezTo>
                    <a:pt x="4628" y="12422"/>
                    <a:pt x="4872" y="13072"/>
                    <a:pt x="4709" y="13762"/>
                  </a:cubicBezTo>
                  <a:cubicBezTo>
                    <a:pt x="4953" y="13843"/>
                    <a:pt x="5237" y="13884"/>
                    <a:pt x="5481" y="13965"/>
                  </a:cubicBezTo>
                  <a:cubicBezTo>
                    <a:pt x="5684" y="13356"/>
                    <a:pt x="6252" y="12869"/>
                    <a:pt x="6942" y="12869"/>
                  </a:cubicBezTo>
                  <a:cubicBezTo>
                    <a:pt x="7673" y="12869"/>
                    <a:pt x="8201" y="13356"/>
                    <a:pt x="8404" y="13965"/>
                  </a:cubicBezTo>
                  <a:cubicBezTo>
                    <a:pt x="8688" y="13884"/>
                    <a:pt x="8931" y="13843"/>
                    <a:pt x="9175" y="13762"/>
                  </a:cubicBezTo>
                  <a:cubicBezTo>
                    <a:pt x="9013" y="13153"/>
                    <a:pt x="9337" y="12422"/>
                    <a:pt x="9865" y="12057"/>
                  </a:cubicBezTo>
                  <a:cubicBezTo>
                    <a:pt x="10114" y="11924"/>
                    <a:pt x="10383" y="11859"/>
                    <a:pt x="10650" y="11859"/>
                  </a:cubicBezTo>
                  <a:cubicBezTo>
                    <a:pt x="11037" y="11859"/>
                    <a:pt x="11420" y="11996"/>
                    <a:pt x="11732" y="12260"/>
                  </a:cubicBezTo>
                  <a:cubicBezTo>
                    <a:pt x="11895" y="12138"/>
                    <a:pt x="12057" y="11935"/>
                    <a:pt x="12260" y="11692"/>
                  </a:cubicBezTo>
                  <a:cubicBezTo>
                    <a:pt x="11814" y="11245"/>
                    <a:pt x="11732" y="10514"/>
                    <a:pt x="12057" y="9946"/>
                  </a:cubicBezTo>
                  <a:cubicBezTo>
                    <a:pt x="12362" y="9439"/>
                    <a:pt x="12863" y="9185"/>
                    <a:pt x="13422" y="9185"/>
                  </a:cubicBezTo>
                  <a:cubicBezTo>
                    <a:pt x="13533" y="9185"/>
                    <a:pt x="13647" y="9195"/>
                    <a:pt x="13762" y="9215"/>
                  </a:cubicBezTo>
                  <a:cubicBezTo>
                    <a:pt x="13843" y="8972"/>
                    <a:pt x="13884" y="8728"/>
                    <a:pt x="13965" y="8485"/>
                  </a:cubicBezTo>
                  <a:cubicBezTo>
                    <a:pt x="13316" y="8282"/>
                    <a:pt x="12869" y="7713"/>
                    <a:pt x="12869" y="6983"/>
                  </a:cubicBezTo>
                  <a:cubicBezTo>
                    <a:pt x="12869" y="6292"/>
                    <a:pt x="13316" y="5724"/>
                    <a:pt x="13965" y="5521"/>
                  </a:cubicBezTo>
                  <a:cubicBezTo>
                    <a:pt x="13884" y="5278"/>
                    <a:pt x="13843" y="5034"/>
                    <a:pt x="13762" y="4750"/>
                  </a:cubicBezTo>
                  <a:cubicBezTo>
                    <a:pt x="13648" y="4780"/>
                    <a:pt x="13529" y="4795"/>
                    <a:pt x="13409" y="4795"/>
                  </a:cubicBezTo>
                  <a:cubicBezTo>
                    <a:pt x="12891" y="4795"/>
                    <a:pt x="12354" y="4521"/>
                    <a:pt x="12057" y="4060"/>
                  </a:cubicBezTo>
                  <a:cubicBezTo>
                    <a:pt x="11732" y="3451"/>
                    <a:pt x="11814" y="2720"/>
                    <a:pt x="12260" y="2233"/>
                  </a:cubicBezTo>
                  <a:cubicBezTo>
                    <a:pt x="12138" y="2030"/>
                    <a:pt x="11935" y="1868"/>
                    <a:pt x="11732" y="1665"/>
                  </a:cubicBezTo>
                  <a:cubicBezTo>
                    <a:pt x="11441" y="1932"/>
                    <a:pt x="11063" y="2083"/>
                    <a:pt x="10684" y="2083"/>
                  </a:cubicBezTo>
                  <a:cubicBezTo>
                    <a:pt x="10429" y="2083"/>
                    <a:pt x="10175" y="2014"/>
                    <a:pt x="9946" y="1868"/>
                  </a:cubicBezTo>
                  <a:cubicBezTo>
                    <a:pt x="9337" y="1502"/>
                    <a:pt x="9094" y="853"/>
                    <a:pt x="9216" y="203"/>
                  </a:cubicBezTo>
                  <a:cubicBezTo>
                    <a:pt x="8972" y="81"/>
                    <a:pt x="8728" y="41"/>
                    <a:pt x="8485" y="0"/>
                  </a:cubicBezTo>
                  <a:cubicBezTo>
                    <a:pt x="8282" y="609"/>
                    <a:pt x="7713" y="1056"/>
                    <a:pt x="6983" y="1056"/>
                  </a:cubicBezTo>
                  <a:cubicBezTo>
                    <a:pt x="6293" y="1056"/>
                    <a:pt x="5724" y="609"/>
                    <a:pt x="5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 flipH="1">
              <a:off x="471599" y="1470088"/>
              <a:ext cx="225306" cy="225290"/>
            </a:xfrm>
            <a:custGeom>
              <a:avLst/>
              <a:gdLst/>
              <a:ahLst/>
              <a:cxnLst/>
              <a:rect l="l" t="t" r="r" b="b"/>
              <a:pathLst>
                <a:path w="13966" h="13965" extrusionOk="0">
                  <a:moveTo>
                    <a:pt x="7064" y="3532"/>
                  </a:moveTo>
                  <a:cubicBezTo>
                    <a:pt x="8931" y="3532"/>
                    <a:pt x="10433" y="5075"/>
                    <a:pt x="10433" y="6942"/>
                  </a:cubicBezTo>
                  <a:cubicBezTo>
                    <a:pt x="10433" y="8809"/>
                    <a:pt x="8931" y="10352"/>
                    <a:pt x="7064" y="10352"/>
                  </a:cubicBezTo>
                  <a:cubicBezTo>
                    <a:pt x="5156" y="10352"/>
                    <a:pt x="3654" y="8809"/>
                    <a:pt x="3654" y="6942"/>
                  </a:cubicBezTo>
                  <a:cubicBezTo>
                    <a:pt x="3654" y="5075"/>
                    <a:pt x="5156" y="3532"/>
                    <a:pt x="7064" y="3532"/>
                  </a:cubicBezTo>
                  <a:close/>
                  <a:moveTo>
                    <a:pt x="5521" y="0"/>
                  </a:moveTo>
                  <a:cubicBezTo>
                    <a:pt x="5278" y="41"/>
                    <a:pt x="5034" y="81"/>
                    <a:pt x="4750" y="203"/>
                  </a:cubicBezTo>
                  <a:cubicBezTo>
                    <a:pt x="4912" y="812"/>
                    <a:pt x="4628" y="1502"/>
                    <a:pt x="4060" y="1868"/>
                  </a:cubicBezTo>
                  <a:cubicBezTo>
                    <a:pt x="3815" y="2014"/>
                    <a:pt x="3551" y="2083"/>
                    <a:pt x="3290" y="2083"/>
                  </a:cubicBezTo>
                  <a:cubicBezTo>
                    <a:pt x="2903" y="2083"/>
                    <a:pt x="2524" y="1932"/>
                    <a:pt x="2233" y="1665"/>
                  </a:cubicBezTo>
                  <a:cubicBezTo>
                    <a:pt x="2030" y="1827"/>
                    <a:pt x="1868" y="2030"/>
                    <a:pt x="1665" y="2233"/>
                  </a:cubicBezTo>
                  <a:cubicBezTo>
                    <a:pt x="2111" y="2679"/>
                    <a:pt x="2233" y="3451"/>
                    <a:pt x="1868" y="4019"/>
                  </a:cubicBezTo>
                  <a:cubicBezTo>
                    <a:pt x="1576" y="4505"/>
                    <a:pt x="1104" y="4758"/>
                    <a:pt x="595" y="4758"/>
                  </a:cubicBezTo>
                  <a:cubicBezTo>
                    <a:pt x="466" y="4758"/>
                    <a:pt x="335" y="4742"/>
                    <a:pt x="203" y="4709"/>
                  </a:cubicBezTo>
                  <a:cubicBezTo>
                    <a:pt x="82" y="4953"/>
                    <a:pt x="41" y="5237"/>
                    <a:pt x="0" y="5480"/>
                  </a:cubicBezTo>
                  <a:cubicBezTo>
                    <a:pt x="609" y="5683"/>
                    <a:pt x="1056" y="6252"/>
                    <a:pt x="1056" y="6942"/>
                  </a:cubicBezTo>
                  <a:cubicBezTo>
                    <a:pt x="1056" y="7632"/>
                    <a:pt x="609" y="8200"/>
                    <a:pt x="0" y="8403"/>
                  </a:cubicBezTo>
                  <a:cubicBezTo>
                    <a:pt x="41" y="8647"/>
                    <a:pt x="82" y="8931"/>
                    <a:pt x="203" y="9175"/>
                  </a:cubicBezTo>
                  <a:cubicBezTo>
                    <a:pt x="310" y="9146"/>
                    <a:pt x="420" y="9133"/>
                    <a:pt x="530" y="9133"/>
                  </a:cubicBezTo>
                  <a:cubicBezTo>
                    <a:pt x="1045" y="9133"/>
                    <a:pt x="1567" y="9430"/>
                    <a:pt x="1868" y="9865"/>
                  </a:cubicBezTo>
                  <a:cubicBezTo>
                    <a:pt x="2233" y="10474"/>
                    <a:pt x="2111" y="11204"/>
                    <a:pt x="1665" y="11692"/>
                  </a:cubicBezTo>
                  <a:cubicBezTo>
                    <a:pt x="1827" y="11895"/>
                    <a:pt x="2030" y="12057"/>
                    <a:pt x="2233" y="12260"/>
                  </a:cubicBezTo>
                  <a:cubicBezTo>
                    <a:pt x="2500" y="11993"/>
                    <a:pt x="2883" y="11842"/>
                    <a:pt x="3270" y="11842"/>
                  </a:cubicBezTo>
                  <a:cubicBezTo>
                    <a:pt x="3530" y="11842"/>
                    <a:pt x="3791" y="11910"/>
                    <a:pt x="4019" y="12057"/>
                  </a:cubicBezTo>
                  <a:cubicBezTo>
                    <a:pt x="4628" y="12422"/>
                    <a:pt x="4872" y="13072"/>
                    <a:pt x="4709" y="13762"/>
                  </a:cubicBezTo>
                  <a:cubicBezTo>
                    <a:pt x="4953" y="13843"/>
                    <a:pt x="5237" y="13884"/>
                    <a:pt x="5481" y="13965"/>
                  </a:cubicBezTo>
                  <a:cubicBezTo>
                    <a:pt x="5684" y="13356"/>
                    <a:pt x="6252" y="12869"/>
                    <a:pt x="6942" y="12869"/>
                  </a:cubicBezTo>
                  <a:cubicBezTo>
                    <a:pt x="7673" y="12869"/>
                    <a:pt x="8201" y="13356"/>
                    <a:pt x="8404" y="13965"/>
                  </a:cubicBezTo>
                  <a:cubicBezTo>
                    <a:pt x="8688" y="13884"/>
                    <a:pt x="8931" y="13843"/>
                    <a:pt x="9175" y="13762"/>
                  </a:cubicBezTo>
                  <a:cubicBezTo>
                    <a:pt x="9013" y="13153"/>
                    <a:pt x="9337" y="12422"/>
                    <a:pt x="9865" y="12057"/>
                  </a:cubicBezTo>
                  <a:cubicBezTo>
                    <a:pt x="10114" y="11924"/>
                    <a:pt x="10383" y="11859"/>
                    <a:pt x="10650" y="11859"/>
                  </a:cubicBezTo>
                  <a:cubicBezTo>
                    <a:pt x="11037" y="11859"/>
                    <a:pt x="11420" y="11996"/>
                    <a:pt x="11732" y="12260"/>
                  </a:cubicBezTo>
                  <a:cubicBezTo>
                    <a:pt x="11895" y="12138"/>
                    <a:pt x="12057" y="11935"/>
                    <a:pt x="12260" y="11692"/>
                  </a:cubicBezTo>
                  <a:cubicBezTo>
                    <a:pt x="11814" y="11245"/>
                    <a:pt x="11732" y="10514"/>
                    <a:pt x="12057" y="9946"/>
                  </a:cubicBezTo>
                  <a:cubicBezTo>
                    <a:pt x="12362" y="9439"/>
                    <a:pt x="12863" y="9185"/>
                    <a:pt x="13422" y="9185"/>
                  </a:cubicBezTo>
                  <a:cubicBezTo>
                    <a:pt x="13533" y="9185"/>
                    <a:pt x="13647" y="9195"/>
                    <a:pt x="13762" y="9215"/>
                  </a:cubicBezTo>
                  <a:cubicBezTo>
                    <a:pt x="13843" y="8972"/>
                    <a:pt x="13884" y="8728"/>
                    <a:pt x="13965" y="8485"/>
                  </a:cubicBezTo>
                  <a:cubicBezTo>
                    <a:pt x="13316" y="8282"/>
                    <a:pt x="12869" y="7713"/>
                    <a:pt x="12869" y="6983"/>
                  </a:cubicBezTo>
                  <a:cubicBezTo>
                    <a:pt x="12869" y="6292"/>
                    <a:pt x="13316" y="5724"/>
                    <a:pt x="13965" y="5521"/>
                  </a:cubicBezTo>
                  <a:cubicBezTo>
                    <a:pt x="13884" y="5278"/>
                    <a:pt x="13843" y="5034"/>
                    <a:pt x="13762" y="4750"/>
                  </a:cubicBezTo>
                  <a:cubicBezTo>
                    <a:pt x="13648" y="4780"/>
                    <a:pt x="13529" y="4795"/>
                    <a:pt x="13409" y="4795"/>
                  </a:cubicBezTo>
                  <a:cubicBezTo>
                    <a:pt x="12891" y="4795"/>
                    <a:pt x="12354" y="4521"/>
                    <a:pt x="12057" y="4060"/>
                  </a:cubicBezTo>
                  <a:cubicBezTo>
                    <a:pt x="11732" y="3451"/>
                    <a:pt x="11814" y="2720"/>
                    <a:pt x="12260" y="2233"/>
                  </a:cubicBezTo>
                  <a:cubicBezTo>
                    <a:pt x="12138" y="2030"/>
                    <a:pt x="11935" y="1868"/>
                    <a:pt x="11732" y="1665"/>
                  </a:cubicBezTo>
                  <a:cubicBezTo>
                    <a:pt x="11441" y="1932"/>
                    <a:pt x="11063" y="2083"/>
                    <a:pt x="10684" y="2083"/>
                  </a:cubicBezTo>
                  <a:cubicBezTo>
                    <a:pt x="10429" y="2083"/>
                    <a:pt x="10175" y="2014"/>
                    <a:pt x="9946" y="1868"/>
                  </a:cubicBezTo>
                  <a:cubicBezTo>
                    <a:pt x="9337" y="1502"/>
                    <a:pt x="9094" y="853"/>
                    <a:pt x="9216" y="203"/>
                  </a:cubicBezTo>
                  <a:cubicBezTo>
                    <a:pt x="8972" y="81"/>
                    <a:pt x="8728" y="41"/>
                    <a:pt x="8485" y="0"/>
                  </a:cubicBezTo>
                  <a:cubicBezTo>
                    <a:pt x="8282" y="609"/>
                    <a:pt x="7713" y="1056"/>
                    <a:pt x="6983" y="1056"/>
                  </a:cubicBezTo>
                  <a:cubicBezTo>
                    <a:pt x="6293" y="1056"/>
                    <a:pt x="5724" y="609"/>
                    <a:pt x="5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76549" y="443913"/>
            <a:ext cx="7704000" cy="54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</a:rPr>
              <a:t>                - </a:t>
            </a:r>
            <a:r>
              <a:rPr lang="en-US" sz="2500" dirty="0">
                <a:solidFill>
                  <a:srgbClr val="0070C0"/>
                </a:solidFill>
              </a:rPr>
              <a:t>Air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8" name="Google Shape;113;p19">
            <a:extLst>
              <a:ext uri="{FF2B5EF4-FFF2-40B4-BE49-F238E27FC236}">
                <a16:creationId xmlns:a16="http://schemas.microsoft.com/office/drawing/2014/main" id="{D528EA1D-A6D1-46E1-4D39-6981BDF530E5}"/>
              </a:ext>
            </a:extLst>
          </p:cNvPr>
          <p:cNvSpPr txBox="1">
            <a:spLocks/>
          </p:cNvSpPr>
          <p:nvPr/>
        </p:nvSpPr>
        <p:spPr>
          <a:xfrm>
            <a:off x="525970" y="465404"/>
            <a:ext cx="1991199" cy="50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Exploration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1CF15-F281-0BAA-DAD4-86B870A32D9B}"/>
              </a:ext>
            </a:extLst>
          </p:cNvPr>
          <p:cNvSpPr txBox="1"/>
          <p:nvPr/>
        </p:nvSpPr>
        <p:spPr>
          <a:xfrm>
            <a:off x="576549" y="1238032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air.head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697E8-DE6B-7F7A-5E89-B7165583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7" y="1594383"/>
            <a:ext cx="3350833" cy="1264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0FF9B-6139-4282-F372-F84B8FD1AEB8}"/>
              </a:ext>
            </a:extLst>
          </p:cNvPr>
          <p:cNvSpPr txBox="1"/>
          <p:nvPr/>
        </p:nvSpPr>
        <p:spPr>
          <a:xfrm>
            <a:off x="576549" y="3056672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air.tail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EF08E1-402F-6C57-460D-0334519E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7" y="3531184"/>
            <a:ext cx="3350833" cy="121496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8CF232-52AC-2A84-C0DE-D2FC21B0AF95}"/>
              </a:ext>
            </a:extLst>
          </p:cNvPr>
          <p:cNvCxnSpPr>
            <a:cxnSpLocks/>
          </p:cNvCxnSpPr>
          <p:nvPr/>
        </p:nvCxnSpPr>
        <p:spPr>
          <a:xfrm>
            <a:off x="4292896" y="1238032"/>
            <a:ext cx="0" cy="350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EEA092-1D8C-E133-C6CB-8A58400A9329}"/>
              </a:ext>
            </a:extLst>
          </p:cNvPr>
          <p:cNvSpPr txBox="1"/>
          <p:nvPr/>
        </p:nvSpPr>
        <p:spPr>
          <a:xfrm>
            <a:off x="4572000" y="1538617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air.shape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BDBA2B-F4F5-1C69-E689-572FB275D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390" y="1922836"/>
            <a:ext cx="1147128" cy="363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96E468-D3F3-B53C-2431-7F9FF8D33DC1}"/>
              </a:ext>
            </a:extLst>
          </p:cNvPr>
          <p:cNvSpPr txBox="1"/>
          <p:nvPr/>
        </p:nvSpPr>
        <p:spPr>
          <a:xfrm>
            <a:off x="4683390" y="2779673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air.info()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1C88A2-F676-0F93-E3FE-435F969D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26" y="3203953"/>
            <a:ext cx="298174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76549" y="443913"/>
            <a:ext cx="7704000" cy="54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</a:rPr>
              <a:t>                - </a:t>
            </a:r>
            <a:r>
              <a:rPr lang="en-US" sz="2500" dirty="0">
                <a:solidFill>
                  <a:srgbClr val="0070C0"/>
                </a:solidFill>
              </a:rPr>
              <a:t>Weather (dataset 3)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8" name="Google Shape;113;p19">
            <a:extLst>
              <a:ext uri="{FF2B5EF4-FFF2-40B4-BE49-F238E27FC236}">
                <a16:creationId xmlns:a16="http://schemas.microsoft.com/office/drawing/2014/main" id="{D528EA1D-A6D1-46E1-4D39-6981BDF530E5}"/>
              </a:ext>
            </a:extLst>
          </p:cNvPr>
          <p:cNvSpPr txBox="1">
            <a:spLocks/>
          </p:cNvSpPr>
          <p:nvPr/>
        </p:nvSpPr>
        <p:spPr>
          <a:xfrm>
            <a:off x="525970" y="465404"/>
            <a:ext cx="1991199" cy="50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Exploration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29C2C-B705-7189-2526-E50F5CFD3E13}"/>
              </a:ext>
            </a:extLst>
          </p:cNvPr>
          <p:cNvSpPr txBox="1"/>
          <p:nvPr/>
        </p:nvSpPr>
        <p:spPr>
          <a:xfrm>
            <a:off x="689565" y="1169872"/>
            <a:ext cx="731400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/>
                </a:solidFill>
                <a:latin typeface="Consolas" panose="020B0609020204030204" pitchFamily="49" charset="0"/>
              </a:rPr>
              <a:t>Csv file –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Korea Meteorological Administration data</a:t>
            </a:r>
            <a:r>
              <a:rPr lang="ko-KR" altLang="en-US" sz="19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endParaRPr lang="en-US" altLang="ko-KR" sz="19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83C731-168C-5548-2640-73613086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10" y="2180158"/>
            <a:ext cx="4117545" cy="2527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44734-1326-C42A-6A30-CBDF9A137A96}"/>
              </a:ext>
            </a:extLst>
          </p:cNvPr>
          <p:cNvSpPr txBox="1"/>
          <p:nvPr/>
        </p:nvSpPr>
        <p:spPr>
          <a:xfrm>
            <a:off x="1844210" y="1713487"/>
            <a:ext cx="6517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467886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  <a:hlinkClick r:id="rId4"/>
              </a:rPr>
              <a:t>https://data.kma.go.kr/data/grnd/selectAsosRltmList.do?pgmNo=36</a:t>
            </a:r>
            <a:r>
              <a:rPr lang="en-US" sz="140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76549" y="443913"/>
            <a:ext cx="7704000" cy="54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</a:rPr>
              <a:t>                - </a:t>
            </a:r>
            <a:r>
              <a:rPr lang="en-US" sz="2500" dirty="0">
                <a:solidFill>
                  <a:srgbClr val="0070C0"/>
                </a:solidFill>
              </a:rPr>
              <a:t>Weather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1268A-7BED-421F-646A-FB9DEC8C5BE5}"/>
              </a:ext>
            </a:extLst>
          </p:cNvPr>
          <p:cNvSpPr txBox="1"/>
          <p:nvPr/>
        </p:nvSpPr>
        <p:spPr>
          <a:xfrm>
            <a:off x="720000" y="1136504"/>
            <a:ext cx="4777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weather.head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8" name="Google Shape;113;p19">
            <a:extLst>
              <a:ext uri="{FF2B5EF4-FFF2-40B4-BE49-F238E27FC236}">
                <a16:creationId xmlns:a16="http://schemas.microsoft.com/office/drawing/2014/main" id="{D528EA1D-A6D1-46E1-4D39-6981BDF530E5}"/>
              </a:ext>
            </a:extLst>
          </p:cNvPr>
          <p:cNvSpPr txBox="1">
            <a:spLocks/>
          </p:cNvSpPr>
          <p:nvPr/>
        </p:nvSpPr>
        <p:spPr>
          <a:xfrm>
            <a:off x="525970" y="465404"/>
            <a:ext cx="7704000" cy="50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Exploration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86000-F44B-25F5-F443-9274CDFD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533678"/>
            <a:ext cx="4156801" cy="1314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BDEB68-F5D0-2A7B-CB0A-BAAFCA1BE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9" y="3498611"/>
            <a:ext cx="4075521" cy="1253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83F52-D6F5-A4A1-F3D4-895668AF50E0}"/>
              </a:ext>
            </a:extLst>
          </p:cNvPr>
          <p:cNvSpPr txBox="1"/>
          <p:nvPr/>
        </p:nvSpPr>
        <p:spPr>
          <a:xfrm>
            <a:off x="719999" y="3114927"/>
            <a:ext cx="4777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EC1D65-F764-A919-5F0D-6AB74CDFCE53}"/>
              </a:ext>
            </a:extLst>
          </p:cNvPr>
          <p:cNvCxnSpPr>
            <a:cxnSpLocks/>
          </p:cNvCxnSpPr>
          <p:nvPr/>
        </p:nvCxnSpPr>
        <p:spPr>
          <a:xfrm>
            <a:off x="5359696" y="1244178"/>
            <a:ext cx="0" cy="350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E1EAD2-00B1-E11F-8061-DE8F767D008B}"/>
              </a:ext>
            </a:extLst>
          </p:cNvPr>
          <p:cNvSpPr txBox="1"/>
          <p:nvPr/>
        </p:nvSpPr>
        <p:spPr>
          <a:xfrm>
            <a:off x="5745607" y="1136503"/>
            <a:ext cx="4777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weather.shape</a:t>
            </a:r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906578-48FE-66A7-9C58-7D5028503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93" y="1533678"/>
            <a:ext cx="1376552" cy="4412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E41753-D0BB-D208-27EE-FB41BE8FA01A}"/>
              </a:ext>
            </a:extLst>
          </p:cNvPr>
          <p:cNvSpPr txBox="1"/>
          <p:nvPr/>
        </p:nvSpPr>
        <p:spPr>
          <a:xfrm>
            <a:off x="5837640" y="2709883"/>
            <a:ext cx="4777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info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0D5809B-0E97-4AFD-167D-952970EE7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145" y="3004140"/>
            <a:ext cx="1748631" cy="16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209675" y="1377350"/>
            <a:ext cx="6724650" cy="2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 dirty="0">
                <a:solidFill>
                  <a:srgbClr val="0070C0"/>
                </a:solidFill>
              </a:rPr>
              <a:t>Processing</a:t>
            </a:r>
            <a:br>
              <a:rPr lang="en-US" sz="5000" dirty="0">
                <a:solidFill>
                  <a:schemeClr val="accent1"/>
                </a:solidFill>
              </a:rPr>
            </a:br>
            <a:r>
              <a:rPr lang="en-US" sz="5000" dirty="0">
                <a:solidFill>
                  <a:schemeClr val="accent1"/>
                </a:solidFill>
              </a:rPr>
              <a:t>		  </a:t>
            </a:r>
            <a:r>
              <a:rPr lang="en-US" altLang="ko-KR" sz="5400" b="1" dirty="0">
                <a:solidFill>
                  <a:srgbClr val="7030A0"/>
                </a:solidFill>
              </a:rPr>
              <a:t>AND</a:t>
            </a:r>
            <a:br>
              <a:rPr lang="en-US" sz="5000" dirty="0">
                <a:solidFill>
                  <a:schemeClr val="accent1"/>
                </a:solidFill>
              </a:rPr>
            </a:br>
            <a:r>
              <a:rPr lang="en-US" sz="5000" dirty="0">
                <a:solidFill>
                  <a:schemeClr val="accent1"/>
                </a:solidFill>
              </a:rPr>
              <a:t>				</a:t>
            </a:r>
            <a:r>
              <a:rPr lang="en-US" sz="5000" b="1" dirty="0">
                <a:solidFill>
                  <a:srgbClr val="00B050"/>
                </a:solidFill>
              </a:rPr>
              <a:t>Merging</a:t>
            </a:r>
            <a:r>
              <a:rPr lang="en-US" sz="5000" dirty="0">
                <a:solidFill>
                  <a:srgbClr val="00B050"/>
                </a:solidFill>
              </a:rPr>
              <a:t> </a:t>
            </a:r>
            <a:endParaRPr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7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0792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A5C66690-3E22-4ED5-09B3-A6879136FF95}"/>
              </a:ext>
            </a:extLst>
          </p:cNvPr>
          <p:cNvSpPr txBox="1">
            <a:spLocks/>
          </p:cNvSpPr>
          <p:nvPr/>
        </p:nvSpPr>
        <p:spPr>
          <a:xfrm>
            <a:off x="720000" y="6910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Convert data – </a:t>
            </a:r>
            <a:r>
              <a:rPr lang="en-US" dirty="0">
                <a:solidFill>
                  <a:srgbClr val="0070C0"/>
                </a:solidFill>
              </a:rPr>
              <a:t>bicycle </a:t>
            </a:r>
            <a:r>
              <a:rPr lang="en-US" sz="2000" dirty="0">
                <a:solidFill>
                  <a:srgbClr val="0070C0"/>
                </a:solidFill>
              </a:rPr>
              <a:t>2204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205B6B-A6FC-4BB1-5329-19FD919B7313}"/>
              </a:ext>
            </a:extLst>
          </p:cNvPr>
          <p:cNvCxnSpPr>
            <a:cxnSpLocks/>
          </p:cNvCxnSpPr>
          <p:nvPr/>
        </p:nvCxnSpPr>
        <p:spPr>
          <a:xfrm>
            <a:off x="4460240" y="1638072"/>
            <a:ext cx="0" cy="303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BFFAA7-79D4-0CA7-1516-2176A978845C}"/>
              </a:ext>
            </a:extLst>
          </p:cNvPr>
          <p:cNvSpPr txBox="1"/>
          <p:nvPr/>
        </p:nvSpPr>
        <p:spPr>
          <a:xfrm>
            <a:off x="640979" y="1557814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Change type </a:t>
            </a:r>
            <a:r>
              <a:rPr lang="en-US" altLang="ko-KR" sz="900" b="1" dirty="0">
                <a:solidFill>
                  <a:schemeClr val="bg2"/>
                </a:solidFill>
                <a:latin typeface="Consolas" panose="020B0609020204030204" pitchFamily="49" charset="0"/>
              </a:rPr>
              <a:t>(0bject -&gt; datetime)</a:t>
            </a:r>
            <a:r>
              <a:rPr lang="en-US" altLang="ko-KR" sz="9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0F01-A744-8F7C-05B5-F40BC6F1B63A}"/>
              </a:ext>
            </a:extLst>
          </p:cNvPr>
          <p:cNvSpPr txBox="1"/>
          <p:nvPr/>
        </p:nvSpPr>
        <p:spPr>
          <a:xfrm>
            <a:off x="132081" y="2032031"/>
            <a:ext cx="409447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bicycle04["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대여일자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 = 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pd.</a:t>
            </a:r>
            <a:r>
              <a:rPr lang="en-US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to_datetime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(bicycle04["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대여일자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"], format='%Y-%m-%d’)</a:t>
            </a:r>
            <a:endParaRPr lang="en-US" sz="11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47040-DA14-7AA7-FF20-11DB04B5AFC8}"/>
              </a:ext>
            </a:extLst>
          </p:cNvPr>
          <p:cNvSpPr txBox="1"/>
          <p:nvPr/>
        </p:nvSpPr>
        <p:spPr>
          <a:xfrm>
            <a:off x="4296556" y="2043449"/>
            <a:ext cx="462907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_bicycle04[["</a:t>
            </a:r>
            <a:r>
              <a:rPr lang="ko-KR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탄소량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","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운동량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"]] = _bicycle04[["</a:t>
            </a:r>
            <a:r>
              <a:rPr lang="ko-KR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탄소량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","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운동량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"]].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apply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pd.to_numeric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errors='coerce')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C8D8B7-4FF4-DFC5-094E-AC0D801C01F6}"/>
              </a:ext>
            </a:extLst>
          </p:cNvPr>
          <p:cNvSpPr txBox="1"/>
          <p:nvPr/>
        </p:nvSpPr>
        <p:spPr>
          <a:xfrm>
            <a:off x="4795521" y="1557814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Change Non-numeric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88BBD04-01B7-B911-69CE-0EBAB4229C9B}"/>
              </a:ext>
            </a:extLst>
          </p:cNvPr>
          <p:cNvSpPr/>
          <p:nvPr/>
        </p:nvSpPr>
        <p:spPr>
          <a:xfrm>
            <a:off x="6561240" y="3598049"/>
            <a:ext cx="285114" cy="255833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DFEB41-33E7-BECE-9843-018C09AC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92"/>
          <a:stretch/>
        </p:blipFill>
        <p:spPr>
          <a:xfrm>
            <a:off x="6903235" y="2816202"/>
            <a:ext cx="1721482" cy="18195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07748D5-5F57-A691-4E4E-C198737A9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60" y="2860511"/>
            <a:ext cx="1619156" cy="17752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FD9BE8-8F08-858F-302B-9B0E0E89C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0" y="3172170"/>
            <a:ext cx="2314710" cy="1816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2788A51-A199-F8F5-9474-CFD6CD486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3428636"/>
            <a:ext cx="2786859" cy="198762"/>
          </a:xfrm>
          <a:prstGeom prst="rect">
            <a:avLst/>
          </a:prstGeom>
        </p:spPr>
      </p:pic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87C94BB5-C06A-9301-2798-C158C8A80DD1}"/>
              </a:ext>
            </a:extLst>
          </p:cNvPr>
          <p:cNvSpPr/>
          <p:nvPr/>
        </p:nvSpPr>
        <p:spPr>
          <a:xfrm>
            <a:off x="3467453" y="3226852"/>
            <a:ext cx="451325" cy="36074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2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0792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A5C66690-3E22-4ED5-09B3-A6879136FF95}"/>
              </a:ext>
            </a:extLst>
          </p:cNvPr>
          <p:cNvSpPr txBox="1">
            <a:spLocks/>
          </p:cNvSpPr>
          <p:nvPr/>
        </p:nvSpPr>
        <p:spPr>
          <a:xfrm>
            <a:off x="720000" y="6910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Missing data – </a:t>
            </a:r>
            <a:r>
              <a:rPr lang="en-US" dirty="0">
                <a:solidFill>
                  <a:srgbClr val="0070C0"/>
                </a:solidFill>
              </a:rPr>
              <a:t>bicycle </a:t>
            </a:r>
            <a:r>
              <a:rPr lang="en-US" sz="2000" dirty="0">
                <a:solidFill>
                  <a:srgbClr val="0070C0"/>
                </a:solidFill>
              </a:rPr>
              <a:t>2204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C24B5-2BE7-8437-2CD0-B7193DED113E}"/>
              </a:ext>
            </a:extLst>
          </p:cNvPr>
          <p:cNvSpPr txBox="1"/>
          <p:nvPr/>
        </p:nvSpPr>
        <p:spPr>
          <a:xfrm>
            <a:off x="811910" y="1960519"/>
            <a:ext cx="477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endParaRPr lang="ko-KR" altLang="en-US" sz="1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bicycle04.isna().sum()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205B6B-A6FC-4BB1-5329-19FD919B7313}"/>
              </a:ext>
            </a:extLst>
          </p:cNvPr>
          <p:cNvCxnSpPr>
            <a:cxnSpLocks/>
          </p:cNvCxnSpPr>
          <p:nvPr/>
        </p:nvCxnSpPr>
        <p:spPr>
          <a:xfrm>
            <a:off x="4572000" y="1574322"/>
            <a:ext cx="0" cy="303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D8555F-2F6A-C066-DE8A-0979AA9D47B6}"/>
              </a:ext>
            </a:extLst>
          </p:cNvPr>
          <p:cNvSpPr txBox="1"/>
          <p:nvPr/>
        </p:nvSpPr>
        <p:spPr>
          <a:xfrm>
            <a:off x="4731138" y="1662056"/>
            <a:ext cx="4777482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bicycle04_</a:t>
            </a:r>
            <a:r>
              <a:rPr lang="en-US" altLang="ko-KR" sz="13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cleaned</a:t>
            </a:r>
            <a:r>
              <a:rPr lang="en-US" altLang="ko-KR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_bicycle04.</a:t>
            </a:r>
            <a:r>
              <a:rPr lang="en-US" altLang="ko-KR" sz="1300" b="0" dirty="0">
                <a:solidFill>
                  <a:srgbClr val="85AB73"/>
                </a:solidFill>
                <a:effectLst/>
                <a:latin typeface="Consolas" panose="020B0609020204030204" pitchFamily="49" charset="0"/>
              </a:rPr>
              <a:t>dropna()</a:t>
            </a:r>
          </a:p>
          <a:p>
            <a:endParaRPr lang="en-US" altLang="ko-KR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5AB73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200" b="0" dirty="0">
                <a:solidFill>
                  <a:srgbClr val="85AB73"/>
                </a:solidFill>
                <a:effectLst/>
                <a:latin typeface="Consolas" panose="020B0609020204030204" pitchFamily="49" charset="0"/>
              </a:rPr>
              <a:t>why?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use only gender data , enough data </a:t>
            </a:r>
          </a:p>
          <a:p>
            <a:endParaRPr lang="en-US" altLang="ko-KR" sz="12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bicycle04_cleaned.shape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1C6C6B-A968-C95A-2184-BB2C71FE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0" y="2571750"/>
            <a:ext cx="1571844" cy="1743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F1BA3-F84E-AAB7-516C-4C0FC172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0" y="4353856"/>
            <a:ext cx="3282009" cy="197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AC72CF-17C7-F45F-248B-C0B286D07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581" y="4090424"/>
            <a:ext cx="1256337" cy="310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A7E08E-82BC-3463-48A8-AB965818C919}"/>
              </a:ext>
            </a:extLst>
          </p:cNvPr>
          <p:cNvSpPr txBox="1"/>
          <p:nvPr/>
        </p:nvSpPr>
        <p:spPr>
          <a:xfrm>
            <a:off x="811910" y="1681321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Check missing data</a:t>
            </a:r>
            <a:endParaRPr lang="en-US" altLang="ko-KR" sz="1700" b="1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C3CAC-8358-90E4-0E03-EC69B256331E}"/>
              </a:ext>
            </a:extLst>
          </p:cNvPr>
          <p:cNvSpPr txBox="1"/>
          <p:nvPr/>
        </p:nvSpPr>
        <p:spPr>
          <a:xfrm>
            <a:off x="4731138" y="1700586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Missing data drop</a:t>
            </a:r>
            <a:endParaRPr lang="en-US" altLang="ko-KR" sz="1700" b="1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205B6B-A6FC-4BB1-5329-19FD919B7313}"/>
              </a:ext>
            </a:extLst>
          </p:cNvPr>
          <p:cNvCxnSpPr>
            <a:cxnSpLocks/>
          </p:cNvCxnSpPr>
          <p:nvPr/>
        </p:nvCxnSpPr>
        <p:spPr>
          <a:xfrm>
            <a:off x="4488318" y="1318521"/>
            <a:ext cx="0" cy="334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61DD0D-AACD-3C3C-6293-C920900E017F}"/>
              </a:ext>
            </a:extLst>
          </p:cNvPr>
          <p:cNvSpPr txBox="1"/>
          <p:nvPr/>
        </p:nvSpPr>
        <p:spPr>
          <a:xfrm>
            <a:off x="313079" y="1895966"/>
            <a:ext cx="387604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6A9955"/>
                </a:solidFill>
                <a:latin typeface="Consolas" panose="020B0609020204030204" pitchFamily="49" charset="0"/>
              </a:rPr>
              <a:t># Ride a bike &lt; 10 </a:t>
            </a:r>
            <a:r>
              <a:rPr lang="en-US" altLang="ko-KR" sz="1300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consider not ride</a:t>
            </a:r>
            <a:endParaRPr lang="ko-KR" alt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bicycle04_cleaned = bicycle04_cleaned[bicycle04_cleaned["</a:t>
            </a:r>
            <a:r>
              <a:rPr lang="ko-KR" alt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이용시간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)"] </a:t>
            </a:r>
            <a:r>
              <a:rPr lang="en-US" altLang="ko-KR" sz="1100" dirty="0">
                <a:solidFill>
                  <a:schemeClr val="bg2"/>
                </a:solidFill>
                <a:latin typeface="Consolas" panose="020B0609020204030204" pitchFamily="49" charset="0"/>
              </a:rPr>
              <a:t>&gt;= 10</a:t>
            </a:r>
            <a:r>
              <a:rPr lang="ko-KR" altLang="en-US" sz="11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marL="171450" indent="-171450">
              <a:buFontTx/>
              <a:buChar char="-"/>
            </a:pP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CBC06-9A11-A1AA-A398-24B33C13123E}"/>
              </a:ext>
            </a:extLst>
          </p:cNvPr>
          <p:cNvSpPr txBox="1"/>
          <p:nvPr/>
        </p:nvSpPr>
        <p:spPr>
          <a:xfrm>
            <a:off x="652467" y="3644301"/>
            <a:ext cx="3683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 = bicycle04_cleaned.</a:t>
            </a:r>
            <a:r>
              <a:rPr lang="en-US" sz="11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(columns=["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대여소번호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대여소명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대여구분코드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FCD4E-6AAE-224E-4EF8-C8BF81F99F17}"/>
              </a:ext>
            </a:extLst>
          </p:cNvPr>
          <p:cNvSpPr txBox="1"/>
          <p:nvPr/>
        </p:nvSpPr>
        <p:spPr>
          <a:xfrm>
            <a:off x="4578369" y="1269817"/>
            <a:ext cx="4461152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altLang="ko-KR" sz="17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Encoding</a:t>
            </a:r>
          </a:p>
          <a:p>
            <a:pPr marL="342900" indent="-342900">
              <a:buFontTx/>
              <a:buChar char="-"/>
            </a:pPr>
            <a:endParaRPr lang="en-US" altLang="ko-KR" sz="12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Gender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bicycle04_cleaned['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 =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bicycle04_cleaned['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sz="11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({'F': 0, 'M': 1})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5AB73"/>
                </a:solidFill>
                <a:latin typeface="Consolas" panose="020B0609020204030204" pitchFamily="49" charset="0"/>
              </a:rPr>
              <a:t>#Age</a:t>
            </a:r>
            <a:endParaRPr lang="en-US" altLang="ko-KR" sz="1400" b="0" dirty="0">
              <a:solidFill>
                <a:srgbClr val="85AB73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dirty="0">
              <a:solidFill>
                <a:srgbClr val="85AB73"/>
              </a:solidFill>
              <a:latin typeface="Consolas" panose="020B0609020204030204" pitchFamily="49" charset="0"/>
            </a:endParaRPr>
          </a:p>
          <a:p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bicycle04_cleaned['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연령대코드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'] = bicycle04_cleaned['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연령대코드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'].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map({'~10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':10, '20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20, '30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30, '40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40, '50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50, '60</a:t>
            </a:r>
            <a:r>
              <a:rPr lang="ko-KR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60, '70</a:t>
            </a:r>
            <a:r>
              <a:rPr lang="ko-KR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대이상</a:t>
            </a:r>
            <a:r>
              <a:rPr lang="en-US" sz="11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': 70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F4430-D0B4-DC25-D0C1-0AE970C93BF1}"/>
              </a:ext>
            </a:extLst>
          </p:cNvPr>
          <p:cNvSpPr txBox="1"/>
          <p:nvPr/>
        </p:nvSpPr>
        <p:spPr>
          <a:xfrm>
            <a:off x="398533" y="1318521"/>
            <a:ext cx="36435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Only meaningful data</a:t>
            </a:r>
            <a:r>
              <a:rPr lang="en-US" altLang="ko-KR" sz="15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2FEC5-1042-52C8-5B36-A48CB1B7CA1D}"/>
              </a:ext>
            </a:extLst>
          </p:cNvPr>
          <p:cNvSpPr txBox="1"/>
          <p:nvPr/>
        </p:nvSpPr>
        <p:spPr>
          <a:xfrm>
            <a:off x="398533" y="3334055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Unused feature </a:t>
            </a:r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drop</a:t>
            </a:r>
            <a:r>
              <a:rPr lang="en-US" altLang="ko-KR" sz="15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15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FCD4E-6AAE-224E-4EF8-C8BF81F99F17}"/>
              </a:ext>
            </a:extLst>
          </p:cNvPr>
          <p:cNvSpPr txBox="1"/>
          <p:nvPr/>
        </p:nvSpPr>
        <p:spPr>
          <a:xfrm>
            <a:off x="431516" y="1028225"/>
            <a:ext cx="7704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Consolas" panose="020B0609020204030204" pitchFamily="49" charset="0"/>
              </a:rPr>
              <a:t>After date</a:t>
            </a:r>
            <a:r>
              <a:rPr lang="ko-KR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Consolas" panose="020B0609020204030204" pitchFamily="49" charset="0"/>
              </a:rPr>
              <a:t>data split by month and day </a:t>
            </a:r>
            <a:r>
              <a:rPr lang="en-US" altLang="ko-KR" sz="1800" dirty="0">
                <a:solidFill>
                  <a:schemeClr val="bg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solidFill>
                  <a:schemeClr val="bg2"/>
                </a:solidFill>
                <a:latin typeface="Consolas" panose="020B0609020204030204" pitchFamily="49" charset="0"/>
              </a:rPr>
              <a:t>Grouping</a:t>
            </a:r>
          </a:p>
          <a:p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4BC40-46F1-6658-2E9D-BB393A3A9EF3}"/>
              </a:ext>
            </a:extLst>
          </p:cNvPr>
          <p:cNvSpPr txBox="1"/>
          <p:nvPr/>
        </p:nvSpPr>
        <p:spPr>
          <a:xfrm>
            <a:off x="720000" y="1531934"/>
            <a:ext cx="810550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bicycle04_grouped_sum = bicycle04_cleaned.</a:t>
            </a:r>
            <a:r>
              <a:rPr lang="en-US" sz="10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([bicycle04_cleaned["</a:t>
            </a:r>
            <a:r>
              <a:rPr lang="ko-KR" alt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</a:t>
            </a:r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bicycle04_cleaned["</a:t>
            </a:r>
            <a:r>
              <a:rPr lang="ko-KR" alt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연령대코드</a:t>
            </a:r>
            <a:r>
              <a:rPr lang="en-US" altLang="ko-KR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</a:t>
            </a:r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bicycle04_cleaned["</a:t>
            </a:r>
            <a:r>
              <a:rPr lang="ko-KR" alt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대여시간</a:t>
            </a:r>
            <a:r>
              <a:rPr lang="en-US" altLang="ko-KR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</a:t>
            </a:r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bicycle04_cleaned["month"],bicycle04_cleaned["day"]]).sum() </a:t>
            </a:r>
          </a:p>
          <a:p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bicycle04_grouped_sum.head()</a:t>
            </a:r>
          </a:p>
          <a:p>
            <a:r>
              <a:rPr lang="en-US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bicycle04_grouped_sum.tail()</a:t>
            </a:r>
          </a:p>
          <a:p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A2E47-507B-2713-427A-494B8961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0" y="2767876"/>
            <a:ext cx="3673462" cy="18375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79DE5-4C60-FAC5-15A6-77EF664FC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67876"/>
            <a:ext cx="3984080" cy="17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0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5;p42">
            <a:extLst>
              <a:ext uri="{FF2B5EF4-FFF2-40B4-BE49-F238E27FC236}">
                <a16:creationId xmlns:a16="http://schemas.microsoft.com/office/drawing/2014/main" id="{129D9248-5F9A-304A-A4D2-F9F29C23E62B}"/>
              </a:ext>
            </a:extLst>
          </p:cNvPr>
          <p:cNvSpPr/>
          <p:nvPr/>
        </p:nvSpPr>
        <p:spPr>
          <a:xfrm>
            <a:off x="663896" y="2053878"/>
            <a:ext cx="7565704" cy="651145"/>
          </a:xfrm>
          <a:prstGeom prst="rect">
            <a:avLst/>
          </a:prstGeom>
          <a:solidFill>
            <a:srgbClr val="F2D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2A1A2-B4E5-2FD4-85FF-1C8BB9CD2857}"/>
              </a:ext>
            </a:extLst>
          </p:cNvPr>
          <p:cNvSpPr txBox="1"/>
          <p:nvPr/>
        </p:nvSpPr>
        <p:spPr>
          <a:xfrm>
            <a:off x="1109204" y="2343755"/>
            <a:ext cx="4777482" cy="307777"/>
          </a:xfrm>
          <a:prstGeom prst="rect">
            <a:avLst/>
          </a:prstGeom>
          <a:solidFill>
            <a:srgbClr val="F2DFBF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combined_bicycle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24558-4D43-AAF5-B707-2F5FFE1A0C00}"/>
              </a:ext>
            </a:extLst>
          </p:cNvPr>
          <p:cNvSpPr txBox="1"/>
          <p:nvPr/>
        </p:nvSpPr>
        <p:spPr>
          <a:xfrm>
            <a:off x="1109204" y="2100946"/>
            <a:ext cx="6764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combined_bicycle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sz="12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bicycle_list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EAECF-EB76-11F9-68E2-C4B8442368A0}"/>
              </a:ext>
            </a:extLst>
          </p:cNvPr>
          <p:cNvSpPr txBox="1"/>
          <p:nvPr/>
        </p:nvSpPr>
        <p:spPr>
          <a:xfrm>
            <a:off x="663896" y="1157414"/>
            <a:ext cx="746890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Consolas" panose="020B0609020204030204" pitchFamily="49" charset="0"/>
              </a:rPr>
              <a:t>Apply the April data preprocessing to all monthly data -&gt; combine into One Data</a:t>
            </a:r>
          </a:p>
          <a:p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670138-8AF1-578D-46C8-DD071541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9" y="3406480"/>
            <a:ext cx="4281689" cy="1347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C747C1-BC9F-721A-1B33-A6924A1E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41" y="3406479"/>
            <a:ext cx="4444200" cy="13476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6C8FC6-C2CF-DE05-5D5D-95B139B59FE2}"/>
              </a:ext>
            </a:extLst>
          </p:cNvPr>
          <p:cNvSpPr txBox="1"/>
          <p:nvPr/>
        </p:nvSpPr>
        <p:spPr>
          <a:xfrm>
            <a:off x="-362459" y="3079401"/>
            <a:ext cx="6644640" cy="27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</a:pPr>
            <a:r>
              <a:rPr lang="en-US" sz="1500" kern="1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Result (Dataset 1)</a:t>
            </a:r>
          </a:p>
        </p:txBody>
      </p:sp>
    </p:spTree>
    <p:extLst>
      <p:ext uri="{BB962C8B-B14F-4D97-AF65-F5344CB8AC3E}">
        <p14:creationId xmlns:p14="http://schemas.microsoft.com/office/powerpoint/2010/main" val="267186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0792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</a:rPr>
              <a:t>Processing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A5C66690-3E22-4ED5-09B3-A6879136FF95}"/>
              </a:ext>
            </a:extLst>
          </p:cNvPr>
          <p:cNvSpPr txBox="1">
            <a:spLocks/>
          </p:cNvSpPr>
          <p:nvPr/>
        </p:nvSpPr>
        <p:spPr>
          <a:xfrm>
            <a:off x="720000" y="6910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Convert data – </a:t>
            </a:r>
            <a:r>
              <a:rPr lang="en-US" dirty="0">
                <a:solidFill>
                  <a:srgbClr val="0070C0"/>
                </a:solidFill>
              </a:rPr>
              <a:t>Air</a:t>
            </a: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205B6B-A6FC-4BB1-5329-19FD919B7313}"/>
              </a:ext>
            </a:extLst>
          </p:cNvPr>
          <p:cNvCxnSpPr>
            <a:cxnSpLocks/>
          </p:cNvCxnSpPr>
          <p:nvPr/>
        </p:nvCxnSpPr>
        <p:spPr>
          <a:xfrm>
            <a:off x="4572000" y="1574322"/>
            <a:ext cx="0" cy="303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BFFAA7-79D4-0CA7-1516-2176A978845C}"/>
              </a:ext>
            </a:extLst>
          </p:cNvPr>
          <p:cNvSpPr txBox="1"/>
          <p:nvPr/>
        </p:nvSpPr>
        <p:spPr>
          <a:xfrm>
            <a:off x="477520" y="3322516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Change type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08515-2B27-64C7-CBF7-A44681951C9C}"/>
              </a:ext>
            </a:extLst>
          </p:cNvPr>
          <p:cNvSpPr txBox="1"/>
          <p:nvPr/>
        </p:nvSpPr>
        <p:spPr>
          <a:xfrm>
            <a:off x="32042" y="3769541"/>
            <a:ext cx="4881880" cy="61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air["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 = air["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"].</a:t>
            </a:r>
            <a:r>
              <a:rPr lang="en-US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astype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("str")</a:t>
            </a:r>
            <a:endParaRPr lang="en-US" sz="11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l" latinLnBrk="0">
              <a:lnSpc>
                <a:spcPts val="1425"/>
              </a:lnSpc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air["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 = 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pd.</a:t>
            </a:r>
            <a:r>
              <a:rPr lang="en-US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to_datetime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(air["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"])</a:t>
            </a:r>
            <a:endParaRPr lang="en-US" sz="11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air.</a:t>
            </a:r>
            <a:r>
              <a:rPr lang="en-US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rename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(columns={"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":"date"}, 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inplace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=True)</a:t>
            </a:r>
            <a:endParaRPr lang="en-US" sz="11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4B5071-C7C3-CDA7-1F1C-A1115E2F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1" y="1520755"/>
            <a:ext cx="2266403" cy="1507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1E4C5-786E-8C14-0CC2-F8CE84291348}"/>
              </a:ext>
            </a:extLst>
          </p:cNvPr>
          <p:cNvSpPr txBox="1"/>
          <p:nvPr/>
        </p:nvSpPr>
        <p:spPr>
          <a:xfrm>
            <a:off x="4913922" y="1520755"/>
            <a:ext cx="477748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Unused feature </a:t>
            </a:r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drop </a:t>
            </a:r>
          </a:p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&amp; split month, day, hour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2B251-84FE-8740-83BC-4A8E79CC6246}"/>
              </a:ext>
            </a:extLst>
          </p:cNvPr>
          <p:cNvSpPr txBox="1"/>
          <p:nvPr/>
        </p:nvSpPr>
        <p:spPr>
          <a:xfrm>
            <a:off x="4640304" y="2246179"/>
            <a:ext cx="4942840" cy="260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air = 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air.</a:t>
            </a:r>
            <a:r>
              <a:rPr lang="en-US" sz="11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drop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(columns="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구분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")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0196F3-8E2E-5373-04E7-26EED0F38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861" y="2627247"/>
            <a:ext cx="2302200" cy="9576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FEC974-4B67-E766-B3D5-74E0286D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43" y="3633071"/>
            <a:ext cx="2659636" cy="10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Table of contents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33" name="Google Shape;133;p21"/>
          <p:cNvSpPr txBox="1"/>
          <p:nvPr/>
        </p:nvSpPr>
        <p:spPr>
          <a:xfrm>
            <a:off x="1181031" y="1957290"/>
            <a:ext cx="2592075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Objective</a:t>
            </a:r>
            <a:r>
              <a:rPr lang="ko-KR" alt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</a:t>
            </a: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&amp;</a:t>
            </a:r>
            <a:r>
              <a:rPr lang="ko-KR" alt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</a:t>
            </a: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exploration</a:t>
            </a:r>
            <a:endParaRPr sz="2200"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787109" y="1480154"/>
            <a:ext cx="801600" cy="801300"/>
            <a:chOff x="6080297" y="1216725"/>
            <a:chExt cx="801600" cy="801300"/>
          </a:xfrm>
        </p:grpSpPr>
        <p:sp>
          <p:nvSpPr>
            <p:cNvPr id="141" name="Google Shape;141;p21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6092839" y="1234476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3500" dirty="0">
                  <a:solidFill>
                    <a:schemeClr val="lt1"/>
                  </a:solidFill>
                  <a:latin typeface="Pridi"/>
                  <a:cs typeface="Pridi"/>
                  <a:sym typeface="Pridi"/>
                </a:rPr>
                <a:t>1</a:t>
              </a:r>
              <a:endParaRPr sz="35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3" name="Google Shape;143;p21"/>
          <p:cNvGrpSpPr/>
          <p:nvPr/>
        </p:nvGrpSpPr>
        <p:grpSpPr>
          <a:xfrm>
            <a:off x="2084209" y="3851526"/>
            <a:ext cx="2234700" cy="1170600"/>
            <a:chOff x="6185179" y="1736947"/>
            <a:chExt cx="2234700" cy="1170600"/>
          </a:xfrm>
        </p:grpSpPr>
        <p:sp>
          <p:nvSpPr>
            <p:cNvPr id="127" name="Google Shape;127;p21"/>
            <p:cNvSpPr txBox="1"/>
            <p:nvPr/>
          </p:nvSpPr>
          <p:spPr>
            <a:xfrm>
              <a:off x="6185179" y="1736947"/>
              <a:ext cx="22347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Modeling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144" name="Google Shape;144;p21"/>
            <p:cNvSpPr txBox="1"/>
            <p:nvPr/>
          </p:nvSpPr>
          <p:spPr>
            <a:xfrm>
              <a:off x="6185179" y="2132647"/>
              <a:ext cx="2234700" cy="7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Classification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Clustering 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grpSp>
        <p:nvGrpSpPr>
          <p:cNvPr id="145" name="Google Shape;145;p21"/>
          <p:cNvGrpSpPr/>
          <p:nvPr/>
        </p:nvGrpSpPr>
        <p:grpSpPr>
          <a:xfrm>
            <a:off x="798531" y="3851526"/>
            <a:ext cx="801600" cy="801300"/>
            <a:chOff x="6080297" y="1216725"/>
            <a:chExt cx="801600" cy="801300"/>
          </a:xfrm>
        </p:grpSpPr>
        <p:sp>
          <p:nvSpPr>
            <p:cNvPr id="146" name="Google Shape;146;p21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 dirty="0">
                  <a:solidFill>
                    <a:schemeClr val="lt1"/>
                  </a:solidFill>
                  <a:latin typeface="Pridi"/>
                  <a:cs typeface="Pridi"/>
                  <a:sym typeface="Pridi"/>
                </a:rPr>
                <a:t>3</a:t>
              </a:r>
              <a:endParaRPr dirty="0"/>
            </a:p>
          </p:txBody>
        </p:sp>
      </p:grpSp>
      <p:sp>
        <p:nvSpPr>
          <p:cNvPr id="136" name="Google Shape;136;p21"/>
          <p:cNvSpPr txBox="1"/>
          <p:nvPr/>
        </p:nvSpPr>
        <p:spPr>
          <a:xfrm>
            <a:off x="1779488" y="2956801"/>
            <a:ext cx="2234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Preprocessing</a:t>
            </a:r>
            <a:endParaRPr sz="2200"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798531" y="2710026"/>
            <a:ext cx="803839" cy="801300"/>
            <a:chOff x="6090101" y="1006410"/>
            <a:chExt cx="803839" cy="801300"/>
          </a:xfrm>
        </p:grpSpPr>
        <p:sp>
          <p:nvSpPr>
            <p:cNvPr id="151" name="Google Shape;151;p21"/>
            <p:cNvSpPr/>
            <p:nvPr/>
          </p:nvSpPr>
          <p:spPr>
            <a:xfrm>
              <a:off x="6092340" y="1006410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6090101" y="1030692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 dirty="0">
                  <a:solidFill>
                    <a:schemeClr val="lt1"/>
                  </a:solidFill>
                  <a:latin typeface="Pridi"/>
                  <a:cs typeface="Pridi"/>
                  <a:sym typeface="Pridi"/>
                </a:rPr>
                <a:t>2</a:t>
              </a:r>
              <a:endParaRPr dirty="0"/>
            </a:p>
          </p:txBody>
        </p:sp>
      </p:grpSp>
      <p:sp>
        <p:nvSpPr>
          <p:cNvPr id="130" name="Google Shape;130;p21"/>
          <p:cNvSpPr txBox="1"/>
          <p:nvPr/>
        </p:nvSpPr>
        <p:spPr>
          <a:xfrm>
            <a:off x="6092450" y="3639126"/>
            <a:ext cx="2234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Learning Expereience</a:t>
            </a:r>
            <a:endParaRPr sz="2200"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4950676" y="1756776"/>
            <a:ext cx="801600" cy="801300"/>
            <a:chOff x="6080297" y="1216725"/>
            <a:chExt cx="801600" cy="801300"/>
          </a:xfrm>
        </p:grpSpPr>
        <p:sp>
          <p:nvSpPr>
            <p:cNvPr id="156" name="Google Shape;156;p21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6112521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 dirty="0">
                  <a:solidFill>
                    <a:schemeClr val="lt1"/>
                  </a:solidFill>
                  <a:latin typeface="Pridi"/>
                  <a:cs typeface="Pridi"/>
                  <a:sym typeface="Pridi"/>
                </a:rPr>
                <a:t>4</a:t>
              </a:r>
              <a:endParaRPr dirty="0"/>
            </a:p>
          </p:txBody>
        </p:sp>
      </p:grpSp>
      <p:sp>
        <p:nvSpPr>
          <p:cNvPr id="2" name="Google Shape;130;p21">
            <a:extLst>
              <a:ext uri="{FF2B5EF4-FFF2-40B4-BE49-F238E27FC236}">
                <a16:creationId xmlns:a16="http://schemas.microsoft.com/office/drawing/2014/main" id="{62714690-0A18-A02C-B479-366651256B2D}"/>
              </a:ext>
            </a:extLst>
          </p:cNvPr>
          <p:cNvSpPr txBox="1"/>
          <p:nvPr/>
        </p:nvSpPr>
        <p:spPr>
          <a:xfrm>
            <a:off x="5945429" y="1945026"/>
            <a:ext cx="2234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Evaluation</a:t>
            </a:r>
            <a:endParaRPr sz="2200"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grpSp>
        <p:nvGrpSpPr>
          <p:cNvPr id="3" name="Google Shape;155;p21">
            <a:extLst>
              <a:ext uri="{FF2B5EF4-FFF2-40B4-BE49-F238E27FC236}">
                <a16:creationId xmlns:a16="http://schemas.microsoft.com/office/drawing/2014/main" id="{42F34C3B-59DC-C7A1-EC01-25E9471BB9D8}"/>
              </a:ext>
            </a:extLst>
          </p:cNvPr>
          <p:cNvGrpSpPr/>
          <p:nvPr/>
        </p:nvGrpSpPr>
        <p:grpSpPr>
          <a:xfrm>
            <a:off x="4964600" y="3169201"/>
            <a:ext cx="801600" cy="801300"/>
            <a:chOff x="6080297" y="1216725"/>
            <a:chExt cx="801600" cy="801300"/>
          </a:xfrm>
        </p:grpSpPr>
        <p:sp>
          <p:nvSpPr>
            <p:cNvPr id="4" name="Google Shape;156;p21">
              <a:extLst>
                <a:ext uri="{FF2B5EF4-FFF2-40B4-BE49-F238E27FC236}">
                  <a16:creationId xmlns:a16="http://schemas.microsoft.com/office/drawing/2014/main" id="{E3BF4FFA-85DD-3738-1184-3EDF1E8AD653}"/>
                </a:ext>
              </a:extLst>
            </p:cNvPr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7;p21">
              <a:extLst>
                <a:ext uri="{FF2B5EF4-FFF2-40B4-BE49-F238E27FC236}">
                  <a16:creationId xmlns:a16="http://schemas.microsoft.com/office/drawing/2014/main" id="{ACBC4545-A0F3-8BF2-3D91-64BC89C59BB3}"/>
                </a:ext>
              </a:extLst>
            </p:cNvPr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500" dirty="0">
                  <a:solidFill>
                    <a:schemeClr val="lt1"/>
                  </a:solidFill>
                  <a:latin typeface="Pridi"/>
                  <a:cs typeface="Pridi"/>
                  <a:sym typeface="Pridi"/>
                </a:rPr>
                <a:t>5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38971" y="32511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</a:rPr>
              <a:t>Processing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  <a:r>
              <a:rPr lang="ko-KR" altLang="en-US" sz="3000" dirty="0">
                <a:solidFill>
                  <a:schemeClr val="accent1"/>
                </a:solidFill>
              </a:rPr>
              <a:t> 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926B2185-841A-6413-3C4E-A931C2AE576F}"/>
              </a:ext>
            </a:extLst>
          </p:cNvPr>
          <p:cNvSpPr txBox="1">
            <a:spLocks/>
          </p:cNvSpPr>
          <p:nvPr/>
        </p:nvSpPr>
        <p:spPr>
          <a:xfrm>
            <a:off x="738971" y="7508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Missing data – </a:t>
            </a:r>
            <a:r>
              <a:rPr lang="en-US" dirty="0">
                <a:solidFill>
                  <a:srgbClr val="0070C0"/>
                </a:solidFill>
              </a:rPr>
              <a:t>Air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9975D-F403-4678-D18C-B05A6570D542}"/>
              </a:ext>
            </a:extLst>
          </p:cNvPr>
          <p:cNvSpPr txBox="1"/>
          <p:nvPr/>
        </p:nvSpPr>
        <p:spPr>
          <a:xfrm>
            <a:off x="738971" y="2402943"/>
            <a:ext cx="4777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air.isna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().sum()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93595-54E7-D125-CD80-5D8BB88E3CF6}"/>
              </a:ext>
            </a:extLst>
          </p:cNvPr>
          <p:cNvSpPr txBox="1"/>
          <p:nvPr/>
        </p:nvSpPr>
        <p:spPr>
          <a:xfrm>
            <a:off x="4131572" y="1903832"/>
            <a:ext cx="5291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air =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air.groupby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([air["month"],air["day"],air["hour"]]).</a:t>
            </a:r>
            <a:r>
              <a:rPr lang="en-US" sz="12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  <a:endParaRPr lang="ko-KR" alt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428C0C-5788-8768-ABD4-81112F3C4ABE}"/>
              </a:ext>
            </a:extLst>
          </p:cNvPr>
          <p:cNvCxnSpPr>
            <a:cxnSpLocks/>
          </p:cNvCxnSpPr>
          <p:nvPr/>
        </p:nvCxnSpPr>
        <p:spPr>
          <a:xfrm>
            <a:off x="3758069" y="1314575"/>
            <a:ext cx="0" cy="334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439804-716D-A244-86FB-B40C91E0DB9A}"/>
              </a:ext>
            </a:extLst>
          </p:cNvPr>
          <p:cNvSpPr txBox="1"/>
          <p:nvPr/>
        </p:nvSpPr>
        <p:spPr>
          <a:xfrm>
            <a:off x="4131572" y="1523177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Mean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7930D-0058-A944-6571-B7EE57205F3B}"/>
              </a:ext>
            </a:extLst>
          </p:cNvPr>
          <p:cNvSpPr txBox="1"/>
          <p:nvPr/>
        </p:nvSpPr>
        <p:spPr>
          <a:xfrm>
            <a:off x="637371" y="1954064"/>
            <a:ext cx="47774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Check missing data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7E2CF0-116A-A688-CC2E-C2098635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83" y="2905999"/>
            <a:ext cx="2140513" cy="893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B4737-502C-58DF-9B01-4320BCE8F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00" y="2507592"/>
            <a:ext cx="2253822" cy="213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ECB3CF-96E8-26DF-E282-DAECAD76C8D2}"/>
              </a:ext>
            </a:extLst>
          </p:cNvPr>
          <p:cNvSpPr txBox="1"/>
          <p:nvPr/>
        </p:nvSpPr>
        <p:spPr>
          <a:xfrm>
            <a:off x="7033552" y="3345537"/>
            <a:ext cx="1873343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</a:pPr>
            <a:r>
              <a:rPr lang="en-US" sz="1500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 (Dataset 2)</a:t>
            </a:r>
          </a:p>
        </p:txBody>
      </p:sp>
      <p:cxnSp>
        <p:nvCxnSpPr>
          <p:cNvPr id="11" name="Google Shape;269;p24">
            <a:extLst>
              <a:ext uri="{FF2B5EF4-FFF2-40B4-BE49-F238E27FC236}">
                <a16:creationId xmlns:a16="http://schemas.microsoft.com/office/drawing/2014/main" id="{3D92FC7B-0D26-55E1-6398-3A592F0FFED3}"/>
              </a:ext>
            </a:extLst>
          </p:cNvPr>
          <p:cNvCxnSpPr>
            <a:cxnSpLocks/>
          </p:cNvCxnSpPr>
          <p:nvPr/>
        </p:nvCxnSpPr>
        <p:spPr>
          <a:xfrm flipV="1">
            <a:off x="6688056" y="3571240"/>
            <a:ext cx="690992" cy="4571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62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31861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</a:rPr>
              <a:t>Data Processing</a:t>
            </a:r>
            <a:endParaRPr sz="2400" dirty="0">
              <a:solidFill>
                <a:srgbClr val="7030A0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926B2185-841A-6413-3C4E-A931C2AE576F}"/>
              </a:ext>
            </a:extLst>
          </p:cNvPr>
          <p:cNvSpPr txBox="1">
            <a:spLocks/>
          </p:cNvSpPr>
          <p:nvPr/>
        </p:nvSpPr>
        <p:spPr>
          <a:xfrm>
            <a:off x="631861" y="741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Missing data</a:t>
            </a:r>
            <a:r>
              <a:rPr lang="en-US" sz="3600" dirty="0">
                <a:solidFill>
                  <a:schemeClr val="accent1"/>
                </a:solidFill>
              </a:rPr>
              <a:t> – </a:t>
            </a:r>
            <a:r>
              <a:rPr lang="en-US" sz="3000" dirty="0">
                <a:solidFill>
                  <a:srgbClr val="0070C0"/>
                </a:solidFill>
              </a:rPr>
              <a:t>Weather</a:t>
            </a:r>
            <a:r>
              <a:rPr lang="en-US" sz="3000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428C0C-5788-8768-ABD4-81112F3C4ABE}"/>
              </a:ext>
            </a:extLst>
          </p:cNvPr>
          <p:cNvCxnSpPr>
            <a:cxnSpLocks/>
          </p:cNvCxnSpPr>
          <p:nvPr/>
        </p:nvCxnSpPr>
        <p:spPr>
          <a:xfrm>
            <a:off x="3940949" y="1457264"/>
            <a:ext cx="0" cy="321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2A052C-E29B-15E3-048C-6CDAB5251F0E}"/>
              </a:ext>
            </a:extLst>
          </p:cNvPr>
          <p:cNvSpPr txBox="1"/>
          <p:nvPr/>
        </p:nvSpPr>
        <p:spPr>
          <a:xfrm>
            <a:off x="631861" y="2724809"/>
            <a:ext cx="4777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weather.isna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().sum()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75548-5859-6F98-8D5D-6C33697B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1" y="3113069"/>
            <a:ext cx="1410299" cy="155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7E3EE-A3D6-B4B0-CF82-5DD40694D7E7}"/>
              </a:ext>
            </a:extLst>
          </p:cNvPr>
          <p:cNvSpPr txBox="1"/>
          <p:nvPr/>
        </p:nvSpPr>
        <p:spPr>
          <a:xfrm>
            <a:off x="631861" y="2401197"/>
            <a:ext cx="284285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Check missing data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17C65-B16C-827F-68C5-E4256D04D11F}"/>
              </a:ext>
            </a:extLst>
          </p:cNvPr>
          <p:cNvSpPr txBox="1"/>
          <p:nvPr/>
        </p:nvSpPr>
        <p:spPr>
          <a:xfrm>
            <a:off x="121921" y="1787800"/>
            <a:ext cx="3819028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weather["</a:t>
            </a:r>
            <a:r>
              <a:rPr lang="ko-KR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 = </a:t>
            </a:r>
            <a:r>
              <a:rPr lang="en-US" sz="10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pd.to_datetime</a:t>
            </a:r>
            <a:r>
              <a:rPr lang="en-US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(weather["</a:t>
            </a:r>
            <a:r>
              <a:rPr lang="ko-KR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일시</a:t>
            </a:r>
            <a:r>
              <a:rPr lang="en-US" sz="10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"])</a:t>
            </a:r>
            <a:endParaRPr lang="en-US" sz="10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5D5CF-506D-FF46-6A7A-FC1B07997F82}"/>
              </a:ext>
            </a:extLst>
          </p:cNvPr>
          <p:cNvSpPr txBox="1"/>
          <p:nvPr/>
        </p:nvSpPr>
        <p:spPr>
          <a:xfrm>
            <a:off x="631861" y="1427654"/>
            <a:ext cx="29265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Convert data </a:t>
            </a:r>
            <a:r>
              <a:rPr lang="en-US" altLang="ko-KR" sz="15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F6193-BAFF-52BD-8849-743F1E86336D}"/>
              </a:ext>
            </a:extLst>
          </p:cNvPr>
          <p:cNvSpPr txBox="1"/>
          <p:nvPr/>
        </p:nvSpPr>
        <p:spPr>
          <a:xfrm>
            <a:off x="4193473" y="1457264"/>
            <a:ext cx="29265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- Fill the data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3D16AE-C403-1BB3-AF4E-EBDF6F9F2115}"/>
              </a:ext>
            </a:extLst>
          </p:cNvPr>
          <p:cNvSpPr txBox="1"/>
          <p:nvPr/>
        </p:nvSpPr>
        <p:spPr>
          <a:xfrm>
            <a:off x="3687585" y="1874404"/>
            <a:ext cx="527938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weather["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지면온도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(°C)"].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fillna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(method=</a:t>
            </a:r>
            <a:r>
              <a:rPr lang="en-US" sz="12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ffill</a:t>
            </a:r>
            <a:r>
              <a:rPr lang="en-US" sz="1200" kern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inplace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=True) </a:t>
            </a:r>
            <a:endParaRPr lang="en-US" sz="12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3D333A-8157-7EBD-9181-B64C5A0C6586}"/>
              </a:ext>
            </a:extLst>
          </p:cNvPr>
          <p:cNvSpPr txBox="1"/>
          <p:nvPr/>
        </p:nvSpPr>
        <p:spPr>
          <a:xfrm>
            <a:off x="4191773" y="2374713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weather.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fillna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(0,inplace=True)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A6E7025-9770-915C-372B-C7387E34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583" y="2755140"/>
            <a:ext cx="1407529" cy="18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6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31861" y="445025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Data Processing – </a:t>
            </a:r>
            <a:r>
              <a:rPr lang="en-US" sz="2400" dirty="0">
                <a:solidFill>
                  <a:srgbClr val="0070C0"/>
                </a:solidFill>
              </a:rPr>
              <a:t>Weather </a:t>
            </a:r>
            <a:r>
              <a:rPr lang="ko-KR" alt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C2E7-39A3-DFA1-CBFA-EA8C416E4167}"/>
              </a:ext>
            </a:extLst>
          </p:cNvPr>
          <p:cNvSpPr txBox="1"/>
          <p:nvPr/>
        </p:nvSpPr>
        <p:spPr>
          <a:xfrm>
            <a:off x="881009" y="1619538"/>
            <a:ext cx="738198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weather.</a:t>
            </a:r>
            <a:r>
              <a:rPr lang="en-US" sz="13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(columns=["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지점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ko-KR" alt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지점명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(16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방위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)","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hPa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)"], 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=True)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5E898-DFCB-029C-9145-347392258B63}"/>
              </a:ext>
            </a:extLst>
          </p:cNvPr>
          <p:cNvSpPr txBox="1"/>
          <p:nvPr/>
        </p:nvSpPr>
        <p:spPr>
          <a:xfrm>
            <a:off x="631861" y="1146621"/>
            <a:ext cx="69779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Unused feature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BECD6-8B3E-90C3-A405-FE1C64F3B8DD}"/>
              </a:ext>
            </a:extLst>
          </p:cNvPr>
          <p:cNvSpPr txBox="1"/>
          <p:nvPr/>
        </p:nvSpPr>
        <p:spPr>
          <a:xfrm>
            <a:off x="375920" y="2570292"/>
            <a:ext cx="6644640" cy="62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weather["month"] = weather["date"].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dt.month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l" latinLnBrk="0">
              <a:lnSpc>
                <a:spcPts val="1425"/>
              </a:lnSpc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weather["day"] = weather["date"].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dt.day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l" latinLnBrk="0">
              <a:lnSpc>
                <a:spcPts val="1425"/>
              </a:lnSpc>
            </a:pP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weather["hour"] = weather["date"].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dt.hour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4F788D-0400-F365-D74C-03C8CC5B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85" y="3532076"/>
            <a:ext cx="4497876" cy="1261883"/>
          </a:xfrm>
          <a:prstGeom prst="rect">
            <a:avLst/>
          </a:prstGeom>
        </p:spPr>
      </p:pic>
      <p:cxnSp>
        <p:nvCxnSpPr>
          <p:cNvPr id="13" name="Google Shape;269;p24">
            <a:extLst>
              <a:ext uri="{FF2B5EF4-FFF2-40B4-BE49-F238E27FC236}">
                <a16:creationId xmlns:a16="http://schemas.microsoft.com/office/drawing/2014/main" id="{19150195-801A-12E1-3C44-5F3480BF23FD}"/>
              </a:ext>
            </a:extLst>
          </p:cNvPr>
          <p:cNvCxnSpPr>
            <a:cxnSpLocks/>
          </p:cNvCxnSpPr>
          <p:nvPr/>
        </p:nvCxnSpPr>
        <p:spPr>
          <a:xfrm rot="10800000">
            <a:off x="2712720" y="4094258"/>
            <a:ext cx="985520" cy="42632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EBA39E-D492-EDEA-656E-9EBD5EB1C83B}"/>
              </a:ext>
            </a:extLst>
          </p:cNvPr>
          <p:cNvSpPr txBox="1"/>
          <p:nvPr/>
        </p:nvSpPr>
        <p:spPr>
          <a:xfrm>
            <a:off x="178634" y="3954379"/>
            <a:ext cx="6644640" cy="27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l" latinLnBrk="0">
              <a:lnSpc>
                <a:spcPts val="1425"/>
              </a:lnSpc>
            </a:pPr>
            <a:r>
              <a:rPr lang="en-US" sz="1600" kern="1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Result (Dataset3)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6EC7A-2A70-23A4-A602-C5C2570B8BB3}"/>
              </a:ext>
            </a:extLst>
          </p:cNvPr>
          <p:cNvSpPr txBox="1"/>
          <p:nvPr/>
        </p:nvSpPr>
        <p:spPr>
          <a:xfrm>
            <a:off x="631861" y="2090736"/>
            <a:ext cx="477289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Split month, day, hour</a:t>
            </a:r>
            <a:r>
              <a:rPr lang="en-US" altLang="ko-KR" sz="1700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  <a:endParaRPr lang="ko-KR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42465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473D8DB-8B04-CB08-BC95-4F4A68AF22F7}"/>
              </a:ext>
            </a:extLst>
          </p:cNvPr>
          <p:cNvSpPr/>
          <p:nvPr/>
        </p:nvSpPr>
        <p:spPr>
          <a:xfrm>
            <a:off x="621584" y="1397274"/>
            <a:ext cx="7704000" cy="9282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63243"/>
            <a:ext cx="7704000" cy="52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0070C0"/>
                </a:solidFill>
              </a:rPr>
              <a:t>Make Final Data </a:t>
            </a:r>
            <a:r>
              <a:rPr lang="en-US" sz="2000" dirty="0">
                <a:solidFill>
                  <a:srgbClr val="00B050"/>
                </a:solidFill>
              </a:rPr>
              <a:t>(Merging 3 datasets) </a:t>
            </a:r>
            <a:endParaRPr sz="20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11072-785A-412D-95BB-F6801CCD652D}"/>
              </a:ext>
            </a:extLst>
          </p:cNvPr>
          <p:cNvSpPr txBox="1"/>
          <p:nvPr/>
        </p:nvSpPr>
        <p:spPr>
          <a:xfrm>
            <a:off x="704517" y="1615179"/>
            <a:ext cx="753813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sz="13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combined_bicycle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sz="13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air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weather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on=['</a:t>
            </a:r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month','day','hour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'], how='outer'), on=['</a:t>
            </a:r>
            <a:r>
              <a:rPr lang="en-US" sz="13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month','day','hour</a:t>
            </a:r>
            <a:r>
              <a:rPr lang="en-US" sz="13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'], how='outer')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22EA01-813F-6F9D-84BD-0935C0EC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5" y="2470582"/>
            <a:ext cx="8240683" cy="1124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461808-6AB4-A4F5-40BA-7185D2DA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4" y="3659949"/>
            <a:ext cx="8240683" cy="11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2857025" y="1893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dirty="0">
                <a:solidFill>
                  <a:schemeClr val="accent1"/>
                </a:solidFill>
              </a:rPr>
              <a:t>Modeling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63453-8851-49E2-9D86-E01D2DC877C4}"/>
              </a:ext>
            </a:extLst>
          </p:cNvPr>
          <p:cNvSpPr txBox="1"/>
          <p:nvPr/>
        </p:nvSpPr>
        <p:spPr>
          <a:xfrm>
            <a:off x="320722" y="3613810"/>
            <a:ext cx="8502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Decision Tree #Clustering #Linear Regression #Logistic Regression #Poly Regression </a:t>
            </a:r>
            <a:endParaRPr lang="ko-KR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45097" y="1824406"/>
            <a:ext cx="7704000" cy="2103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5000" dirty="0">
                <a:solidFill>
                  <a:schemeClr val="accent1"/>
                </a:solidFill>
              </a:rPr>
              <a:t>Classification</a:t>
            </a:r>
            <a:br>
              <a:rPr lang="en-US" altLang="ko-KR" sz="5000" dirty="0">
                <a:solidFill>
                  <a:srgbClr val="0070C0"/>
                </a:solidFill>
              </a:rPr>
            </a:br>
            <a:r>
              <a:rPr lang="en-US" altLang="ko-KR" sz="5000" dirty="0">
                <a:solidFill>
                  <a:srgbClr val="0070C0"/>
                </a:solidFill>
              </a:rPr>
              <a:t>			Decision Tree </a:t>
            </a:r>
            <a:endParaRPr sz="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21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82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Preprocessing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2" name="Google Shape;163;p22">
            <a:extLst>
              <a:ext uri="{FF2B5EF4-FFF2-40B4-BE49-F238E27FC236}">
                <a16:creationId xmlns:a16="http://schemas.microsoft.com/office/drawing/2014/main" id="{38071ACA-9D30-A557-56AC-A2BEDA901D26}"/>
              </a:ext>
            </a:extLst>
          </p:cNvPr>
          <p:cNvSpPr txBox="1"/>
          <p:nvPr/>
        </p:nvSpPr>
        <p:spPr>
          <a:xfrm flipH="1">
            <a:off x="736878" y="1465560"/>
            <a:ext cx="2468100" cy="492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‘</a:t>
            </a:r>
            <a:r>
              <a:rPr lang="ko-KR" alt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미세먼지</a:t>
            </a:r>
            <a:r>
              <a:rPr lang="en-US" altLang="ko-KR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’</a:t>
            </a:r>
            <a:endParaRPr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57E2E-FF5E-52AC-CCEE-11F45204065D}"/>
              </a:ext>
            </a:extLst>
          </p:cNvPr>
          <p:cNvSpPr txBox="1"/>
          <p:nvPr/>
        </p:nvSpPr>
        <p:spPr>
          <a:xfrm>
            <a:off x="736878" y="2263973"/>
            <a:ext cx="4775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0 : &lt;31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31&lt;=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&lt; 81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: 81&lt;=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&lt; 151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151&lt;=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68E30-6CAF-5CD7-AA44-3DF01D786BE8}"/>
              </a:ext>
            </a:extLst>
          </p:cNvPr>
          <p:cNvSpPr txBox="1"/>
          <p:nvPr/>
        </p:nvSpPr>
        <p:spPr>
          <a:xfrm>
            <a:off x="736878" y="3433524"/>
            <a:ext cx="29265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2"/>
                </a:solidFill>
                <a:latin typeface="Consolas" panose="020B0609020204030204" pitchFamily="49" charset="0"/>
              </a:rPr>
              <a:t>Code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D464-FC14-C5EB-514C-D8D7F89F0F24}"/>
              </a:ext>
            </a:extLst>
          </p:cNvPr>
          <p:cNvSpPr txBox="1"/>
          <p:nvPr/>
        </p:nvSpPr>
        <p:spPr>
          <a:xfrm>
            <a:off x="-4802" y="3816066"/>
            <a:ext cx="4775200" cy="44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df.loc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[(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['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(PM10)'] &gt; 30) &amp; (</a:t>
            </a:r>
            <a:r>
              <a:rPr lang="en-US" sz="11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['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(PM10)'] &lt; 81), '</a:t>
            </a:r>
            <a:r>
              <a:rPr lang="ko-KR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1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(PM10)'] = 1</a:t>
            </a:r>
            <a:endParaRPr lang="en-US" sz="11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F00C1-E557-A160-2904-70F88A63DFEB}"/>
              </a:ext>
            </a:extLst>
          </p:cNvPr>
          <p:cNvSpPr txBox="1"/>
          <p:nvPr/>
        </p:nvSpPr>
        <p:spPr>
          <a:xfrm>
            <a:off x="0" y="4342543"/>
            <a:ext cx="7563842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(PM10)'] =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(PM10)'].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astype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(int)</a:t>
            </a:r>
            <a:endParaRPr lang="en-US" sz="12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7E05-7635-B4B2-F78C-44BF5FAF1A20}"/>
              </a:ext>
            </a:extLst>
          </p:cNvPr>
          <p:cNvCxnSpPr/>
          <p:nvPr/>
        </p:nvCxnSpPr>
        <p:spPr>
          <a:xfrm>
            <a:off x="4729758" y="2272426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B5DF4E-3822-E3C9-A033-6224EAEFC609}"/>
              </a:ext>
            </a:extLst>
          </p:cNvPr>
          <p:cNvCxnSpPr/>
          <p:nvPr/>
        </p:nvCxnSpPr>
        <p:spPr>
          <a:xfrm>
            <a:off x="4760238" y="2571750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33351F-5DBA-D412-D1A4-CB3D7623DAB7}"/>
              </a:ext>
            </a:extLst>
          </p:cNvPr>
          <p:cNvCxnSpPr/>
          <p:nvPr/>
        </p:nvCxnSpPr>
        <p:spPr>
          <a:xfrm>
            <a:off x="4770398" y="2853253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C4A4B2-771D-416A-EBE2-87D813790FF8}"/>
              </a:ext>
            </a:extLst>
          </p:cNvPr>
          <p:cNvCxnSpPr/>
          <p:nvPr/>
        </p:nvCxnSpPr>
        <p:spPr>
          <a:xfrm>
            <a:off x="4770398" y="3117413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0B8773-8348-125F-D473-D70C862259C6}"/>
              </a:ext>
            </a:extLst>
          </p:cNvPr>
          <p:cNvSpPr txBox="1"/>
          <p:nvPr/>
        </p:nvSpPr>
        <p:spPr>
          <a:xfrm>
            <a:off x="6019522" y="2193485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6B89E-8EE9-70A2-D145-6A5BFCBBA7DA}"/>
              </a:ext>
            </a:extLst>
          </p:cNvPr>
          <p:cNvSpPr txBox="1"/>
          <p:nvPr/>
        </p:nvSpPr>
        <p:spPr>
          <a:xfrm>
            <a:off x="6019522" y="2448729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normal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E88E4-2EE7-05D0-22B3-93C3DA2B2B20}"/>
              </a:ext>
            </a:extLst>
          </p:cNvPr>
          <p:cNvSpPr txBox="1"/>
          <p:nvPr/>
        </p:nvSpPr>
        <p:spPr>
          <a:xfrm>
            <a:off x="6029682" y="2694859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bad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5861D2-7422-FA94-02E5-A04DDF4709B1}"/>
              </a:ext>
            </a:extLst>
          </p:cNvPr>
          <p:cNvSpPr txBox="1"/>
          <p:nvPr/>
        </p:nvSpPr>
        <p:spPr>
          <a:xfrm>
            <a:off x="6039842" y="2950103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Very bad</a:t>
            </a:r>
          </a:p>
        </p:txBody>
      </p:sp>
    </p:spTree>
    <p:extLst>
      <p:ext uri="{BB962C8B-B14F-4D97-AF65-F5344CB8AC3E}">
        <p14:creationId xmlns:p14="http://schemas.microsoft.com/office/powerpoint/2010/main" val="270440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2">
            <a:extLst>
              <a:ext uri="{FF2B5EF4-FFF2-40B4-BE49-F238E27FC236}">
                <a16:creationId xmlns:a16="http://schemas.microsoft.com/office/drawing/2014/main" id="{38071ACA-9D30-A557-56AC-A2BEDA901D26}"/>
              </a:ext>
            </a:extLst>
          </p:cNvPr>
          <p:cNvSpPr txBox="1"/>
          <p:nvPr/>
        </p:nvSpPr>
        <p:spPr>
          <a:xfrm flipH="1">
            <a:off x="736878" y="1465560"/>
            <a:ext cx="2468100" cy="492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‘</a:t>
            </a:r>
            <a:r>
              <a:rPr lang="ko-KR" alt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초미세먼지</a:t>
            </a:r>
            <a:r>
              <a:rPr lang="en-US" altLang="ko-KR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’</a:t>
            </a:r>
            <a:endParaRPr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57E2E-FF5E-52AC-CCEE-11F45204065D}"/>
              </a:ext>
            </a:extLst>
          </p:cNvPr>
          <p:cNvSpPr txBox="1"/>
          <p:nvPr/>
        </p:nvSpPr>
        <p:spPr>
          <a:xfrm>
            <a:off x="736878" y="2125555"/>
            <a:ext cx="47752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0 : &lt;16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: 16&lt;=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&lt; 36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: 36&lt;=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&lt; 76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76&lt;=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7E05-7635-B4B2-F78C-44BF5FAF1A20}"/>
              </a:ext>
            </a:extLst>
          </p:cNvPr>
          <p:cNvCxnSpPr/>
          <p:nvPr/>
        </p:nvCxnSpPr>
        <p:spPr>
          <a:xfrm>
            <a:off x="4760238" y="2124817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B5DF4E-3822-E3C9-A033-6224EAEFC609}"/>
              </a:ext>
            </a:extLst>
          </p:cNvPr>
          <p:cNvCxnSpPr/>
          <p:nvPr/>
        </p:nvCxnSpPr>
        <p:spPr>
          <a:xfrm>
            <a:off x="4760238" y="2432594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33351F-5DBA-D412-D1A4-CB3D7623DAB7}"/>
              </a:ext>
            </a:extLst>
          </p:cNvPr>
          <p:cNvCxnSpPr/>
          <p:nvPr/>
        </p:nvCxnSpPr>
        <p:spPr>
          <a:xfrm>
            <a:off x="4770398" y="2654687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C4A4B2-771D-416A-EBE2-87D813790FF8}"/>
              </a:ext>
            </a:extLst>
          </p:cNvPr>
          <p:cNvCxnSpPr/>
          <p:nvPr/>
        </p:nvCxnSpPr>
        <p:spPr>
          <a:xfrm>
            <a:off x="4770398" y="2873070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0B8773-8348-125F-D473-D70C862259C6}"/>
              </a:ext>
            </a:extLst>
          </p:cNvPr>
          <p:cNvSpPr txBox="1"/>
          <p:nvPr/>
        </p:nvSpPr>
        <p:spPr>
          <a:xfrm>
            <a:off x="6029682" y="1979653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6B89E-8EE9-70A2-D145-6A5BFCBBA7DA}"/>
              </a:ext>
            </a:extLst>
          </p:cNvPr>
          <p:cNvSpPr txBox="1"/>
          <p:nvPr/>
        </p:nvSpPr>
        <p:spPr>
          <a:xfrm>
            <a:off x="6019522" y="2239359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normal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E88E4-2EE7-05D0-22B3-93C3DA2B2B20}"/>
              </a:ext>
            </a:extLst>
          </p:cNvPr>
          <p:cNvSpPr txBox="1"/>
          <p:nvPr/>
        </p:nvSpPr>
        <p:spPr>
          <a:xfrm>
            <a:off x="6039842" y="2499064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bad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5861D2-7422-FA94-02E5-A04DDF4709B1}"/>
              </a:ext>
            </a:extLst>
          </p:cNvPr>
          <p:cNvSpPr txBox="1"/>
          <p:nvPr/>
        </p:nvSpPr>
        <p:spPr>
          <a:xfrm>
            <a:off x="6039842" y="2732131"/>
            <a:ext cx="477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Very bad</a:t>
            </a:r>
          </a:p>
        </p:txBody>
      </p:sp>
      <p:sp>
        <p:nvSpPr>
          <p:cNvPr id="4" name="Google Shape;163;p22">
            <a:extLst>
              <a:ext uri="{FF2B5EF4-FFF2-40B4-BE49-F238E27FC236}">
                <a16:creationId xmlns:a16="http://schemas.microsoft.com/office/drawing/2014/main" id="{E5308DC3-85F4-8AC7-8FCC-C99267A43B7E}"/>
              </a:ext>
            </a:extLst>
          </p:cNvPr>
          <p:cNvSpPr txBox="1"/>
          <p:nvPr/>
        </p:nvSpPr>
        <p:spPr>
          <a:xfrm flipH="1">
            <a:off x="782876" y="3171995"/>
            <a:ext cx="2468100" cy="492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‘</a:t>
            </a:r>
            <a:r>
              <a:rPr lang="ko-KR" alt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이동거리</a:t>
            </a:r>
            <a:r>
              <a:rPr lang="en-US" altLang="ko-KR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’</a:t>
            </a:r>
            <a:endParaRPr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C79AD-EE48-78B1-801C-DF5F4527EEF7}"/>
              </a:ext>
            </a:extLst>
          </p:cNvPr>
          <p:cNvSpPr txBox="1"/>
          <p:nvPr/>
        </p:nvSpPr>
        <p:spPr>
          <a:xfrm>
            <a:off x="817378" y="3824571"/>
            <a:ext cx="4775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0 : &lt; 25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: 25&lt;=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&lt; 50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: 50&lt;=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[‘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미세먼지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(PM10)’]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&lt; 75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Google Shape;163;p22">
            <a:extLst>
              <a:ext uri="{FF2B5EF4-FFF2-40B4-BE49-F238E27FC236}">
                <a16:creationId xmlns:a16="http://schemas.microsoft.com/office/drawing/2014/main" id="{91BE7DB5-A1F6-907C-D672-51DB4976DC1F}"/>
              </a:ext>
            </a:extLst>
          </p:cNvPr>
          <p:cNvSpPr txBox="1"/>
          <p:nvPr/>
        </p:nvSpPr>
        <p:spPr>
          <a:xfrm flipH="1">
            <a:off x="5512078" y="3170580"/>
            <a:ext cx="2468100" cy="492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‘</a:t>
            </a:r>
            <a:r>
              <a:rPr lang="ko-KR" altLang="en-US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기온</a:t>
            </a:r>
            <a:r>
              <a:rPr lang="en-US" altLang="ko-KR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’</a:t>
            </a:r>
            <a:endParaRPr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D3CDD-EECA-5B5C-0860-2C39996E4B4E}"/>
              </a:ext>
            </a:extLst>
          </p:cNvPr>
          <p:cNvSpPr txBox="1"/>
          <p:nvPr/>
        </p:nvSpPr>
        <p:spPr>
          <a:xfrm>
            <a:off x="5512078" y="3892526"/>
            <a:ext cx="477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0 : &lt; 0 ( winter ) 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: 0 ~ 19 ( spring 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: 20 ~ ( summer )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Google Shape;113;p19">
            <a:extLst>
              <a:ext uri="{FF2B5EF4-FFF2-40B4-BE49-F238E27FC236}">
                <a16:creationId xmlns:a16="http://schemas.microsoft.com/office/drawing/2014/main" id="{2DBD4C38-2CB8-FC47-EC22-0FFA748A1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82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Preprocessing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0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95;p42">
            <a:extLst>
              <a:ext uri="{FF2B5EF4-FFF2-40B4-BE49-F238E27FC236}">
                <a16:creationId xmlns:a16="http://schemas.microsoft.com/office/drawing/2014/main" id="{313D09A9-0544-0987-DAF4-F9BC7B67C236}"/>
              </a:ext>
            </a:extLst>
          </p:cNvPr>
          <p:cNvSpPr/>
          <p:nvPr/>
        </p:nvSpPr>
        <p:spPr>
          <a:xfrm>
            <a:off x="610556" y="3376600"/>
            <a:ext cx="8165448" cy="116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A9379-3932-3709-AD87-0A256FB7D88C}"/>
              </a:ext>
            </a:extLst>
          </p:cNvPr>
          <p:cNvSpPr txBox="1"/>
          <p:nvPr/>
        </p:nvSpPr>
        <p:spPr>
          <a:xfrm>
            <a:off x="590764" y="1555600"/>
            <a:ext cx="81468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 also changes the ground temperature, wind speed, precipitation, and snow standards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solidFill>
                  <a:schemeClr val="bg2"/>
                </a:solidFill>
                <a:latin typeface="Consolas" panose="020B0609020204030204" pitchFamily="49" charset="0"/>
              </a:rPr>
              <a:t>Convert</a:t>
            </a:r>
            <a:r>
              <a:rPr lang="ko-KR" altLang="en-US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Consolas" panose="020B0609020204030204" pitchFamily="49" charset="0"/>
              </a:rPr>
              <a:t>integer type 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Gender, age code, distance</a:t>
            </a:r>
            <a:r>
              <a:rPr lang="en-US" altLang="ko-KR" dirty="0">
                <a:solidFill>
                  <a:schemeClr val="bg2"/>
                </a:solidFill>
                <a:latin typeface="Consolas" panose="020B0609020204030204" pitchFamily="49" charset="0"/>
              </a:rPr>
              <a:t>) </a:t>
            </a:r>
          </a:p>
          <a:p>
            <a:pPr marL="171450" indent="-171450">
              <a:buFontTx/>
              <a:buChar char="-"/>
            </a:pPr>
            <a:endParaRPr lang="en-US" altLang="ko-KR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  <a:latin typeface="Consolas" panose="020B0609020204030204" pitchFamily="49" charset="0"/>
              </a:rPr>
              <a:t>Specify x, y</a:t>
            </a:r>
            <a:r>
              <a:rPr lang="ko-KR" alt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endParaRPr lang="en-US" altLang="ko-KR" sz="1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87B56-532C-BF80-E198-30F3EF34140A}"/>
              </a:ext>
            </a:extLst>
          </p:cNvPr>
          <p:cNvSpPr txBox="1"/>
          <p:nvPr/>
        </p:nvSpPr>
        <p:spPr>
          <a:xfrm>
            <a:off x="109524" y="3488304"/>
            <a:ext cx="866648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X =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[['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성별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연령대코드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', 'hour', 'month', 'day',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미세먼지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(PM10)',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초미세먼지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(PM2.5)',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기온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(°C)',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강수량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(mm)','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풍속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(m/s)','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습도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(%)',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적설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(cm)', '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지면온도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(°C)']]</a:t>
            </a:r>
            <a:endParaRPr lang="en-US" sz="12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08244-28CF-A356-D4FA-6889A1634487}"/>
              </a:ext>
            </a:extLst>
          </p:cNvPr>
          <p:cNvSpPr txBox="1"/>
          <p:nvPr/>
        </p:nvSpPr>
        <p:spPr>
          <a:xfrm>
            <a:off x="221284" y="4051414"/>
            <a:ext cx="47752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 =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df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["</a:t>
            </a:r>
            <a:r>
              <a:rPr 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이동거리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(M)"].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astype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(int)</a:t>
            </a:r>
            <a:endParaRPr lang="en-US" sz="1200" kern="100" dirty="0">
              <a:solidFill>
                <a:schemeClr val="tx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Google Shape;113;p19">
            <a:extLst>
              <a:ext uri="{FF2B5EF4-FFF2-40B4-BE49-F238E27FC236}">
                <a16:creationId xmlns:a16="http://schemas.microsoft.com/office/drawing/2014/main" id="{AEA431C6-BCED-A0BD-E5F5-127BB23A772A}"/>
              </a:ext>
            </a:extLst>
          </p:cNvPr>
          <p:cNvSpPr txBox="1">
            <a:spLocks/>
          </p:cNvSpPr>
          <p:nvPr/>
        </p:nvSpPr>
        <p:spPr>
          <a:xfrm>
            <a:off x="590764" y="402602"/>
            <a:ext cx="7704000" cy="8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</a:rPr>
              <a:t>Preprocessing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58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;p19">
            <a:extLst>
              <a:ext uri="{FF2B5EF4-FFF2-40B4-BE49-F238E27FC236}">
                <a16:creationId xmlns:a16="http://schemas.microsoft.com/office/drawing/2014/main" id="{AEA431C6-BCED-A0BD-E5F5-127BB23A772A}"/>
              </a:ext>
            </a:extLst>
          </p:cNvPr>
          <p:cNvSpPr txBox="1">
            <a:spLocks/>
          </p:cNvSpPr>
          <p:nvPr/>
        </p:nvSpPr>
        <p:spPr>
          <a:xfrm>
            <a:off x="590764" y="402602"/>
            <a:ext cx="7704000" cy="8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</a:rPr>
              <a:t>Preprocessing </a:t>
            </a:r>
            <a:r>
              <a:rPr lang="en-US" sz="1100" i="1" dirty="0">
                <a:solidFill>
                  <a:schemeClr val="accent1"/>
                </a:solidFill>
              </a:rPr>
              <a:t>Feature Selection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BE2F41-645D-C65C-11D7-0FC034DB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4" y="1316182"/>
            <a:ext cx="3336063" cy="322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66ADC-85A8-14E4-FF9D-8B4D81819BB4}"/>
              </a:ext>
            </a:extLst>
          </p:cNvPr>
          <p:cNvSpPr txBox="1"/>
          <p:nvPr/>
        </p:nvSpPr>
        <p:spPr>
          <a:xfrm>
            <a:off x="3989172" y="1625966"/>
            <a:ext cx="664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200" dirty="0" err="1">
                <a:latin typeface="Consolas" panose="020B0609020204030204" pitchFamily="49" charset="0"/>
              </a:rPr>
              <a:t>df.</a:t>
            </a:r>
            <a:r>
              <a:rPr lang="en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drop</a:t>
            </a:r>
            <a:r>
              <a:rPr lang="en" altLang="ko-KR" sz="1200" dirty="0">
                <a:latin typeface="Consolas" panose="020B0609020204030204" pitchFamily="49" charset="0"/>
              </a:rPr>
              <a:t>(columns</a:t>
            </a:r>
            <a:r>
              <a:rPr lang="en" altLang="ko-KR" sz="1200" i="1" dirty="0">
                <a:latin typeface="Consolas" panose="020B0609020204030204" pitchFamily="49" charset="0"/>
              </a:rPr>
              <a:t>={"</a:t>
            </a:r>
            <a:r>
              <a:rPr lang="ko-KR" altLang="en-US" sz="1200" i="1" dirty="0">
                <a:latin typeface="Consolas" panose="020B0609020204030204" pitchFamily="49" charset="0"/>
              </a:rPr>
              <a:t>이용건수</a:t>
            </a:r>
            <a:r>
              <a:rPr lang="en-US" altLang="ko-KR" sz="1200" i="1" dirty="0">
                <a:latin typeface="Consolas" panose="020B0609020204030204" pitchFamily="49" charset="0"/>
              </a:rPr>
              <a:t>","</a:t>
            </a:r>
            <a:r>
              <a:rPr lang="ko-KR" altLang="en-US" sz="1200" i="1" dirty="0">
                <a:latin typeface="Consolas" panose="020B0609020204030204" pitchFamily="49" charset="0"/>
              </a:rPr>
              <a:t>운동량</a:t>
            </a:r>
            <a:r>
              <a:rPr lang="en-US" altLang="ko-KR" sz="1200" i="1" dirty="0">
                <a:latin typeface="Consolas" panose="020B0609020204030204" pitchFamily="49" charset="0"/>
              </a:rPr>
              <a:t>","</a:t>
            </a:r>
            <a:r>
              <a:rPr lang="ko-KR" altLang="en-US" sz="1200" i="1" dirty="0" err="1">
                <a:latin typeface="Consolas" panose="020B0609020204030204" pitchFamily="49" charset="0"/>
              </a:rPr>
              <a:t>탄소량</a:t>
            </a:r>
            <a:r>
              <a:rPr lang="en-US" altLang="ko-KR" sz="1200" i="1" dirty="0">
                <a:latin typeface="Consolas" panose="020B0609020204030204" pitchFamily="49" charset="0"/>
              </a:rPr>
              <a:t>", "</a:t>
            </a:r>
            <a:r>
              <a:rPr lang="ko-KR" altLang="en-US" sz="1200" i="1" dirty="0">
                <a:latin typeface="Consolas" panose="020B0609020204030204" pitchFamily="49" charset="0"/>
              </a:rPr>
              <a:t>이용시간</a:t>
            </a:r>
            <a:r>
              <a:rPr lang="en-US" altLang="ko-KR" sz="1200" i="1" dirty="0">
                <a:latin typeface="Consolas" panose="020B0609020204030204" pitchFamily="49" charset="0"/>
              </a:rPr>
              <a:t>(</a:t>
            </a:r>
            <a:r>
              <a:rPr lang="ko-KR" altLang="en-US" sz="1200" i="1" dirty="0">
                <a:latin typeface="Consolas" panose="020B0609020204030204" pitchFamily="49" charset="0"/>
              </a:rPr>
              <a:t>분</a:t>
            </a:r>
            <a:r>
              <a:rPr lang="en-US" altLang="ko-KR" sz="1200" i="1" dirty="0">
                <a:latin typeface="Consolas" panose="020B0609020204030204" pitchFamily="49" charset="0"/>
              </a:rPr>
              <a:t>)"})</a:t>
            </a:r>
          </a:p>
          <a:p>
            <a:r>
              <a:rPr lang="en-US" altLang="ko-KR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" altLang="ko-KR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Strong Relationship with Travel Distance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6C4EC-6243-80AE-1BE5-61BA5E0F9864}"/>
              </a:ext>
            </a:extLst>
          </p:cNvPr>
          <p:cNvSpPr txBox="1"/>
          <p:nvPr/>
        </p:nvSpPr>
        <p:spPr>
          <a:xfrm>
            <a:off x="3926827" y="2407359"/>
            <a:ext cx="5413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 err="1">
                <a:latin typeface="Consolas" panose="020B0609020204030204" pitchFamily="49" charset="0"/>
              </a:rPr>
              <a:t>df.</a:t>
            </a:r>
            <a:r>
              <a:rPr lang="en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drop</a:t>
            </a:r>
            <a:r>
              <a:rPr lang="en" altLang="ko-KR" sz="1100" dirty="0">
                <a:latin typeface="Consolas" panose="020B0609020204030204" pitchFamily="49" charset="0"/>
              </a:rPr>
              <a:t>(columns={"</a:t>
            </a:r>
            <a:r>
              <a:rPr lang="ko-KR" altLang="en-US" sz="1100" dirty="0">
                <a:latin typeface="Consolas" panose="020B0609020204030204" pitchFamily="49" charset="0"/>
              </a:rPr>
              <a:t>지면온도</a:t>
            </a:r>
            <a:r>
              <a:rPr lang="en-US" altLang="ko-KR" sz="1100" dirty="0">
                <a:latin typeface="Consolas" panose="020B0609020204030204" pitchFamily="49" charset="0"/>
              </a:rPr>
              <a:t>(°</a:t>
            </a:r>
            <a:r>
              <a:rPr lang="en" altLang="ko-KR" sz="1100" dirty="0">
                <a:latin typeface="Consolas" panose="020B0609020204030204" pitchFamily="49" charset="0"/>
              </a:rPr>
              <a:t>C)"})</a:t>
            </a:r>
          </a:p>
          <a:p>
            <a:r>
              <a:rPr lang="en" altLang="ko-KR" sz="1100" i="1" dirty="0">
                <a:solidFill>
                  <a:srgbClr val="00B050"/>
                </a:solidFill>
                <a:latin typeface="Consolas" panose="020B0609020204030204" pitchFamily="49" charset="0"/>
              </a:rPr>
              <a:t># Significant Relationship with Temperature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520252-FC6E-2AAE-37A3-1455F179A9C7}"/>
              </a:ext>
            </a:extLst>
          </p:cNvPr>
          <p:cNvSpPr/>
          <p:nvPr/>
        </p:nvSpPr>
        <p:spPr>
          <a:xfrm>
            <a:off x="6026726" y="3239013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B673D1-5774-3BB4-85C5-3B03E3C67092}"/>
              </a:ext>
            </a:extLst>
          </p:cNvPr>
          <p:cNvSpPr/>
          <p:nvPr/>
        </p:nvSpPr>
        <p:spPr>
          <a:xfrm>
            <a:off x="6026725" y="4099740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36B957-E2E4-B39A-82C9-063F255A2FD3}"/>
              </a:ext>
            </a:extLst>
          </p:cNvPr>
          <p:cNvSpPr/>
          <p:nvPr/>
        </p:nvSpPr>
        <p:spPr>
          <a:xfrm>
            <a:off x="6026726" y="3669678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20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</a:t>
            </a:r>
            <a:r>
              <a:rPr lang="en-US" altLang="ko-KR" dirty="0">
                <a:solidFill>
                  <a:schemeClr val="accent1"/>
                </a:solidFill>
              </a:rPr>
              <a:t>objective</a:t>
            </a:r>
            <a:endParaRPr dirty="0"/>
          </a:p>
        </p:txBody>
      </p:sp>
      <p:pic>
        <p:nvPicPr>
          <p:cNvPr id="5" name="그림 4" descr="텍스트, 바퀴, 스크린샷, 타이어이(가) 표시된 사진&#10;&#10;자동 생성된 설명">
            <a:extLst>
              <a:ext uri="{FF2B5EF4-FFF2-40B4-BE49-F238E27FC236}">
                <a16:creationId xmlns:a16="http://schemas.microsoft.com/office/drawing/2014/main" id="{1178D31A-2FC6-572E-A654-CFD4276D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65564"/>
            <a:ext cx="2984967" cy="2703506"/>
          </a:xfrm>
          <a:prstGeom prst="rect">
            <a:avLst/>
          </a:prstGeom>
        </p:spPr>
      </p:pic>
      <p:pic>
        <p:nvPicPr>
          <p:cNvPr id="8" name="그림 7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7F95DA89-19E7-07D9-E509-7C53EFD1A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54" y="1317734"/>
            <a:ext cx="2861076" cy="31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9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5;p42">
            <a:extLst>
              <a:ext uri="{FF2B5EF4-FFF2-40B4-BE49-F238E27FC236}">
                <a16:creationId xmlns:a16="http://schemas.microsoft.com/office/drawing/2014/main" id="{4EB19786-D8A5-0B80-6827-F962266778A1}"/>
              </a:ext>
            </a:extLst>
          </p:cNvPr>
          <p:cNvSpPr/>
          <p:nvPr/>
        </p:nvSpPr>
        <p:spPr>
          <a:xfrm>
            <a:off x="590764" y="1972898"/>
            <a:ext cx="8165448" cy="2599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Final Data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Classification _ 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02EB0-0707-7717-A8ED-10414F499B46}"/>
              </a:ext>
            </a:extLst>
          </p:cNvPr>
          <p:cNvSpPr txBox="1"/>
          <p:nvPr/>
        </p:nvSpPr>
        <p:spPr>
          <a:xfrm>
            <a:off x="635742" y="1516925"/>
            <a:ext cx="441377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Train model &amp; Make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AD0E8-54D7-FDCA-5542-D54A9424ED58}"/>
              </a:ext>
            </a:extLst>
          </p:cNvPr>
          <p:cNvSpPr txBox="1"/>
          <p:nvPr/>
        </p:nvSpPr>
        <p:spPr>
          <a:xfrm>
            <a:off x="101488" y="2345799"/>
            <a:ext cx="796544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X_train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X_test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y_train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y_test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train_test_split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(X, y,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test_size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=0.</a:t>
            </a:r>
            <a:r>
              <a:rPr lang="en-US" altLang="ko-KR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random_state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=42)</a:t>
            </a:r>
            <a:endParaRPr lang="en-US" sz="12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08BFE-4682-8E22-7B19-29A724202A4E}"/>
              </a:ext>
            </a:extLst>
          </p:cNvPr>
          <p:cNvSpPr txBox="1"/>
          <p:nvPr/>
        </p:nvSpPr>
        <p:spPr>
          <a:xfrm>
            <a:off x="101487" y="2985191"/>
            <a:ext cx="7179593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tree_model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DecisionTreeClassifier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random_state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=100,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max_depth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=10)</a:t>
            </a:r>
            <a:endParaRPr lang="en-US" sz="12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6AA82-8835-82A1-57DC-09043E526E1F}"/>
              </a:ext>
            </a:extLst>
          </p:cNvPr>
          <p:cNvSpPr txBox="1"/>
          <p:nvPr/>
        </p:nvSpPr>
        <p:spPr>
          <a:xfrm>
            <a:off x="101488" y="3523851"/>
            <a:ext cx="47752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6600" algn="l" latinLnBrk="0">
              <a:lnSpc>
                <a:spcPts val="1425"/>
              </a:lnSpc>
              <a:spcAft>
                <a:spcPts val="800"/>
              </a:spcAft>
            </a:pP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tree_model.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fit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X_train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y_train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en-US" sz="12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A13D-436F-454C-FB97-E61D71EEC769}"/>
              </a:ext>
            </a:extLst>
          </p:cNvPr>
          <p:cNvSpPr txBox="1"/>
          <p:nvPr/>
        </p:nvSpPr>
        <p:spPr>
          <a:xfrm>
            <a:off x="838088" y="3987566"/>
            <a:ext cx="477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y_pred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tree_model.</a:t>
            </a:r>
            <a:r>
              <a:rPr lang="en-US" sz="1200" kern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predict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sz="1200" kern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X_test</a:t>
            </a:r>
            <a:r>
              <a:rPr lang="en-US" sz="12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4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Final Data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Classification _ 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pic>
        <p:nvPicPr>
          <p:cNvPr id="3" name="그림 2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7B8D7D38-BCCC-F867-EFF8-E640EFFF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4" y="1682455"/>
            <a:ext cx="7772400" cy="232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AC8C4-5C15-05B3-13E8-B25BD316045F}"/>
              </a:ext>
            </a:extLst>
          </p:cNvPr>
          <p:cNvSpPr txBox="1"/>
          <p:nvPr/>
        </p:nvSpPr>
        <p:spPr>
          <a:xfrm>
            <a:off x="590764" y="4120278"/>
            <a:ext cx="4772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i="1" dirty="0">
                <a:solidFill>
                  <a:srgbClr val="00B050"/>
                </a:solidFill>
                <a:latin typeface="Consolas" panose="020B0609020204030204" pitchFamily="49" charset="0"/>
              </a:rPr>
              <a:t># It is NOT our actual result</a:t>
            </a:r>
          </a:p>
          <a:p>
            <a:r>
              <a:rPr lang="en" altLang="ko-KR" sz="1100" i="1" dirty="0">
                <a:solidFill>
                  <a:srgbClr val="00B050"/>
                </a:solidFill>
                <a:latin typeface="Consolas" panose="020B0609020204030204" pitchFamily="49" charset="0"/>
              </a:rPr>
              <a:t># Accuracy: 0.8793, Precision: 0.8799, Recall: 0.8793</a:t>
            </a:r>
          </a:p>
        </p:txBody>
      </p:sp>
    </p:spTree>
    <p:extLst>
      <p:ext uri="{BB962C8B-B14F-4D97-AF65-F5344CB8AC3E}">
        <p14:creationId xmlns:p14="http://schemas.microsoft.com/office/powerpoint/2010/main" val="3817039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Evaluation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A9A46-F387-0043-4AD8-FCB7C33EE599}"/>
              </a:ext>
            </a:extLst>
          </p:cNvPr>
          <p:cNvSpPr txBox="1"/>
          <p:nvPr/>
        </p:nvSpPr>
        <p:spPr>
          <a:xfrm>
            <a:off x="641423" y="1448365"/>
            <a:ext cx="7048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Define the parameter grid to search</a:t>
            </a:r>
          </a:p>
          <a:p>
            <a:r>
              <a:rPr lang="en" altLang="ko-KR" dirty="0" err="1">
                <a:latin typeface="Consolas" panose="020B0609020204030204" pitchFamily="49" charset="0"/>
              </a:rPr>
              <a:t>param_grid</a:t>
            </a:r>
            <a:r>
              <a:rPr lang="en" altLang="ko-KR" dirty="0">
                <a:latin typeface="Consolas" panose="020B0609020204030204" pitchFamily="49" charset="0"/>
              </a:rPr>
              <a:t> = {</a:t>
            </a:r>
          </a:p>
          <a:p>
            <a:pPr lvl="2"/>
            <a:r>
              <a:rPr lang="en" altLang="ko-KR" dirty="0">
                <a:latin typeface="Consolas" panose="020B0609020204030204" pitchFamily="49" charset="0"/>
              </a:rPr>
              <a:t>	'</a:t>
            </a:r>
            <a:r>
              <a:rPr lang="en" altLang="ko-KR" dirty="0" err="1">
                <a:latin typeface="Consolas" panose="020B0609020204030204" pitchFamily="49" charset="0"/>
              </a:rPr>
              <a:t>max_depth</a:t>
            </a:r>
            <a:r>
              <a:rPr lang="en" altLang="ko-KR" dirty="0">
                <a:latin typeface="Consolas" panose="020B0609020204030204" pitchFamily="49" charset="0"/>
              </a:rPr>
              <a:t>': [None, 10, 20, 30],</a:t>
            </a:r>
          </a:p>
          <a:p>
            <a:pPr lvl="2"/>
            <a:r>
              <a:rPr lang="en" altLang="ko-KR" dirty="0">
                <a:latin typeface="Consolas" panose="020B0609020204030204" pitchFamily="49" charset="0"/>
              </a:rPr>
              <a:t>	'</a:t>
            </a:r>
            <a:r>
              <a:rPr lang="en" altLang="ko-KR" dirty="0" err="1">
                <a:latin typeface="Consolas" panose="020B0609020204030204" pitchFamily="49" charset="0"/>
              </a:rPr>
              <a:t>min_samples_split</a:t>
            </a:r>
            <a:r>
              <a:rPr lang="en" altLang="ko-KR" dirty="0">
                <a:latin typeface="Consolas" panose="020B0609020204030204" pitchFamily="49" charset="0"/>
              </a:rPr>
              <a:t>': [2, 5, 10],</a:t>
            </a:r>
          </a:p>
          <a:p>
            <a:pPr lvl="2"/>
            <a:r>
              <a:rPr lang="en" altLang="ko-KR" dirty="0">
                <a:latin typeface="Consolas" panose="020B0609020204030204" pitchFamily="49" charset="0"/>
              </a:rPr>
              <a:t>	'</a:t>
            </a:r>
            <a:r>
              <a:rPr lang="en" altLang="ko-KR" dirty="0" err="1">
                <a:latin typeface="Consolas" panose="020B0609020204030204" pitchFamily="49" charset="0"/>
              </a:rPr>
              <a:t>min_samples_leaf</a:t>
            </a:r>
            <a:r>
              <a:rPr lang="en" altLang="ko-KR" dirty="0">
                <a:latin typeface="Consolas" panose="020B0609020204030204" pitchFamily="49" charset="0"/>
              </a:rPr>
              <a:t>': [1, 2, 4]</a:t>
            </a:r>
          </a:p>
          <a:p>
            <a:r>
              <a:rPr lang="en" altLang="ko-KR" dirty="0">
                <a:latin typeface="Consolas" panose="020B0609020204030204" pitchFamily="49" charset="0"/>
              </a:rPr>
              <a:t>}</a:t>
            </a:r>
          </a:p>
          <a:p>
            <a:br>
              <a:rPr lang="en" altLang="ko-KR" dirty="0">
                <a:latin typeface="Consolas" panose="020B0609020204030204" pitchFamily="49" charset="0"/>
              </a:rPr>
            </a:b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Create a </a:t>
            </a:r>
            <a:r>
              <a:rPr lang="en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GridSearchCV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 object</a:t>
            </a:r>
          </a:p>
          <a:p>
            <a:r>
              <a:rPr lang="en" altLang="ko-KR" dirty="0" err="1">
                <a:latin typeface="Consolas" panose="020B0609020204030204" pitchFamily="49" charset="0"/>
              </a:rPr>
              <a:t>grid_search</a:t>
            </a:r>
            <a:r>
              <a:rPr lang="en" altLang="ko-KR" dirty="0">
                <a:latin typeface="Consolas" panose="020B0609020204030204" pitchFamily="49" charset="0"/>
              </a:rPr>
              <a:t> = </a:t>
            </a:r>
            <a:r>
              <a:rPr lang="en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GridSearchCV</a:t>
            </a:r>
            <a:r>
              <a:rPr lang="en" altLang="ko-KR" dirty="0">
                <a:latin typeface="Consolas" panose="020B0609020204030204" pitchFamily="49" charset="0"/>
              </a:rPr>
              <a:t>(</a:t>
            </a:r>
            <a:r>
              <a:rPr lang="en" altLang="ko-KR" dirty="0" err="1">
                <a:latin typeface="Consolas" panose="020B0609020204030204" pitchFamily="49" charset="0"/>
              </a:rPr>
              <a:t>tree_classifier</a:t>
            </a:r>
            <a:r>
              <a:rPr lang="en" altLang="ko-KR" dirty="0">
                <a:latin typeface="Consolas" panose="020B0609020204030204" pitchFamily="49" charset="0"/>
              </a:rPr>
              <a:t>, </a:t>
            </a:r>
            <a:r>
              <a:rPr lang="en" altLang="ko-KR" dirty="0" err="1">
                <a:latin typeface="Consolas" panose="020B0609020204030204" pitchFamily="49" charset="0"/>
              </a:rPr>
              <a:t>param_grid</a:t>
            </a:r>
            <a:r>
              <a:rPr lang="en" altLang="ko-KR" dirty="0">
                <a:latin typeface="Consolas" panose="020B0609020204030204" pitchFamily="49" charset="0"/>
              </a:rPr>
              <a:t>, cv=5)</a:t>
            </a:r>
            <a:br>
              <a:rPr lang="en" altLang="ko-KR" dirty="0">
                <a:latin typeface="Consolas" panose="020B0609020204030204" pitchFamily="49" charset="0"/>
              </a:rPr>
            </a:br>
            <a:endParaRPr lang="en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5C535-1A95-0BF8-049B-88CEC295BC9C}"/>
              </a:ext>
            </a:extLst>
          </p:cNvPr>
          <p:cNvSpPr txBox="1"/>
          <p:nvPr/>
        </p:nvSpPr>
        <p:spPr>
          <a:xfrm>
            <a:off x="641423" y="3847741"/>
            <a:ext cx="80406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Best hyperparameters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: {'</a:t>
            </a:r>
            <a:r>
              <a:rPr lang="en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max_depth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': 20, '</a:t>
            </a:r>
            <a:r>
              <a:rPr lang="en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min_samples_leaf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': 4, '</a:t>
            </a:r>
            <a:r>
              <a:rPr lang="en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min_samples_split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': 10}</a:t>
            </a:r>
          </a:p>
          <a:p>
            <a:endParaRPr lang="en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Test set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accuracy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: 0.8649093904448105</a:t>
            </a:r>
            <a:endParaRPr lang="ko-KR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1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Evaluation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600" dirty="0">
                <a:solidFill>
                  <a:srgbClr val="0070C0"/>
                </a:solidFill>
              </a:rPr>
              <a:t>Decision Tree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31177-E7F1-4268-A8CF-F588EFD9530B}"/>
              </a:ext>
            </a:extLst>
          </p:cNvPr>
          <p:cNvSpPr txBox="1"/>
          <p:nvPr/>
        </p:nvSpPr>
        <p:spPr>
          <a:xfrm>
            <a:off x="675408" y="1513584"/>
            <a:ext cx="74723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KFold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n_splits</a:t>
            </a:r>
            <a:r>
              <a:rPr lang="en-US" altLang="ko-KR" sz="1400" b="0" i="0" u="none" strike="noStrike" dirty="0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=5, shuffle=True, </a:t>
            </a:r>
            <a:r>
              <a:rPr lang="en-US" altLang="ko-KR" sz="1400" b="0" i="0" u="none" strike="noStrike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lang="en-US" altLang="ko-KR" sz="1400" b="0" i="0" u="none" strike="noStrike" dirty="0"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=42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cv_scores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cross_val_score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tree_model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y_test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cv=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scoring='f1_macro') 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f"K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-Fold Cross-Validation F1 Scores: {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cv_scores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}") 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f"Mean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F1 Score: {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cv_scores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)}") 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f"Standard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Deviation of F1 Scores: {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np.std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cv_scores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)}")</a:t>
            </a:r>
            <a:endParaRPr lang="en" altLang="ko-KR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4A724-A79E-5DB5-706C-8712783C9F70}"/>
              </a:ext>
            </a:extLst>
          </p:cNvPr>
          <p:cNvSpPr txBox="1"/>
          <p:nvPr/>
        </p:nvSpPr>
        <p:spPr>
          <a:xfrm>
            <a:off x="509155" y="3845603"/>
            <a:ext cx="86348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" altLang="ko-KR" b="1" dirty="0">
                <a:solidFill>
                  <a:srgbClr val="00B050"/>
                </a:solidFill>
                <a:latin typeface="Consolas" panose="020B0609020204030204" pitchFamily="49" charset="0"/>
              </a:rPr>
              <a:t>K-Fold F1 Scores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: [0.85192775 0.86795525 0.86800661 0.85489818 0.85993168]</a:t>
            </a:r>
          </a:p>
          <a:p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" altLang="ko-KR" b="1" dirty="0">
                <a:solidFill>
                  <a:srgbClr val="00B050"/>
                </a:solidFill>
                <a:latin typeface="Consolas" panose="020B0609020204030204" pitchFamily="49" charset="0"/>
              </a:rPr>
              <a:t>Mean F1 Score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:    0.8605438970632937 </a:t>
            </a:r>
          </a:p>
          <a:p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" altLang="ko-KR" b="1" dirty="0">
                <a:solidFill>
                  <a:srgbClr val="00B050"/>
                </a:solidFill>
                <a:latin typeface="Consolas" panose="020B0609020204030204" pitchFamily="49" charset="0"/>
              </a:rPr>
              <a:t>S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</a:rPr>
              <a:t>D </a:t>
            </a:r>
            <a:r>
              <a:rPr lang="en" altLang="ko-KR" b="1" dirty="0">
                <a:solidFill>
                  <a:srgbClr val="00B050"/>
                </a:solidFill>
                <a:latin typeface="Consolas" panose="020B0609020204030204" pitchFamily="49" charset="0"/>
              </a:rPr>
              <a:t>of F1 Scores</a:t>
            </a:r>
            <a:r>
              <a:rPr lang="en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:  0.006589493558245855</a:t>
            </a:r>
            <a:endParaRPr lang="ko-KR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13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39"/>
          <p:cNvGrpSpPr/>
          <p:nvPr/>
        </p:nvGrpSpPr>
        <p:grpSpPr>
          <a:xfrm>
            <a:off x="712555" y="2538479"/>
            <a:ext cx="2065654" cy="2065413"/>
            <a:chOff x="6021000" y="1282675"/>
            <a:chExt cx="2578200" cy="2577900"/>
          </a:xfrm>
        </p:grpSpPr>
        <p:sp>
          <p:nvSpPr>
            <p:cNvPr id="1051" name="Google Shape;1051;p39"/>
            <p:cNvSpPr/>
            <p:nvPr/>
          </p:nvSpPr>
          <p:spPr>
            <a:xfrm>
              <a:off x="6021000" y="1282675"/>
              <a:ext cx="2578200" cy="25779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079925" y="1341600"/>
              <a:ext cx="2460300" cy="246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9"/>
          <p:cNvGrpSpPr/>
          <p:nvPr/>
        </p:nvGrpSpPr>
        <p:grpSpPr>
          <a:xfrm>
            <a:off x="548896" y="2861254"/>
            <a:ext cx="2393569" cy="1611420"/>
            <a:chOff x="3375229" y="2861254"/>
            <a:chExt cx="2393569" cy="1611420"/>
          </a:xfrm>
        </p:grpSpPr>
        <p:grpSp>
          <p:nvGrpSpPr>
            <p:cNvPr id="1054" name="Google Shape;1054;p39"/>
            <p:cNvGrpSpPr/>
            <p:nvPr/>
          </p:nvGrpSpPr>
          <p:grpSpPr>
            <a:xfrm flipH="1">
              <a:off x="3375229" y="2861254"/>
              <a:ext cx="2393569" cy="1419876"/>
              <a:chOff x="391350" y="2417025"/>
              <a:chExt cx="1851175" cy="1098125"/>
            </a:xfrm>
          </p:grpSpPr>
          <p:sp>
            <p:nvSpPr>
              <p:cNvPr id="1055" name="Google Shape;1055;p39"/>
              <p:cNvSpPr/>
              <p:nvPr/>
            </p:nvSpPr>
            <p:spPr>
              <a:xfrm>
                <a:off x="1760425" y="3032025"/>
                <a:ext cx="233450" cy="233450"/>
              </a:xfrm>
              <a:custGeom>
                <a:avLst/>
                <a:gdLst/>
                <a:ahLst/>
                <a:cxnLst/>
                <a:rect l="l" t="t" r="r" b="b"/>
                <a:pathLst>
                  <a:path w="9338" h="9338" extrusionOk="0">
                    <a:moveTo>
                      <a:pt x="4669" y="2396"/>
                    </a:moveTo>
                    <a:cubicBezTo>
                      <a:pt x="5928" y="2396"/>
                      <a:pt x="6943" y="3411"/>
                      <a:pt x="6943" y="4669"/>
                    </a:cubicBezTo>
                    <a:cubicBezTo>
                      <a:pt x="6943" y="5928"/>
                      <a:pt x="5928" y="6943"/>
                      <a:pt x="4669" y="6943"/>
                    </a:cubicBezTo>
                    <a:cubicBezTo>
                      <a:pt x="3411" y="6943"/>
                      <a:pt x="2396" y="5928"/>
                      <a:pt x="2396" y="4669"/>
                    </a:cubicBezTo>
                    <a:cubicBezTo>
                      <a:pt x="2396" y="3411"/>
                      <a:pt x="3411" y="2396"/>
                      <a:pt x="4669" y="2396"/>
                    </a:cubicBezTo>
                    <a:close/>
                    <a:moveTo>
                      <a:pt x="4669" y="1"/>
                    </a:moveTo>
                    <a:cubicBezTo>
                      <a:pt x="2071" y="1"/>
                      <a:pt x="1" y="2071"/>
                      <a:pt x="1" y="4669"/>
                    </a:cubicBezTo>
                    <a:cubicBezTo>
                      <a:pt x="1" y="7267"/>
                      <a:pt x="2071" y="9338"/>
                      <a:pt x="4669" y="9338"/>
                    </a:cubicBezTo>
                    <a:cubicBezTo>
                      <a:pt x="7267" y="9338"/>
                      <a:pt x="9338" y="7267"/>
                      <a:pt x="9338" y="4669"/>
                    </a:cubicBezTo>
                    <a:cubicBezTo>
                      <a:pt x="9338" y="2071"/>
                      <a:pt x="7267" y="1"/>
                      <a:pt x="4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391350" y="2782375"/>
                <a:ext cx="733800" cy="732775"/>
              </a:xfrm>
              <a:custGeom>
                <a:avLst/>
                <a:gdLst/>
                <a:ahLst/>
                <a:cxnLst/>
                <a:rect l="l" t="t" r="r" b="b"/>
                <a:pathLst>
                  <a:path w="29352" h="29311" extrusionOk="0">
                    <a:moveTo>
                      <a:pt x="14737" y="1300"/>
                    </a:moveTo>
                    <a:cubicBezTo>
                      <a:pt x="22085" y="1300"/>
                      <a:pt x="28093" y="7308"/>
                      <a:pt x="28093" y="14655"/>
                    </a:cubicBezTo>
                    <a:cubicBezTo>
                      <a:pt x="28093" y="22003"/>
                      <a:pt x="22085" y="28011"/>
                      <a:pt x="14737" y="28011"/>
                    </a:cubicBezTo>
                    <a:cubicBezTo>
                      <a:pt x="7308" y="28011"/>
                      <a:pt x="1381" y="22003"/>
                      <a:pt x="1381" y="14655"/>
                    </a:cubicBezTo>
                    <a:cubicBezTo>
                      <a:pt x="1381" y="7308"/>
                      <a:pt x="7389" y="1300"/>
                      <a:pt x="14737" y="1300"/>
                    </a:cubicBezTo>
                    <a:close/>
                    <a:moveTo>
                      <a:pt x="14696" y="0"/>
                    </a:moveTo>
                    <a:cubicBezTo>
                      <a:pt x="6618" y="0"/>
                      <a:pt x="1" y="6536"/>
                      <a:pt x="1" y="14655"/>
                    </a:cubicBezTo>
                    <a:cubicBezTo>
                      <a:pt x="1" y="22774"/>
                      <a:pt x="6618" y="29310"/>
                      <a:pt x="14696" y="29310"/>
                    </a:cubicBezTo>
                    <a:cubicBezTo>
                      <a:pt x="22815" y="29310"/>
                      <a:pt x="29351" y="22734"/>
                      <a:pt x="29351" y="14655"/>
                    </a:cubicBezTo>
                    <a:cubicBezTo>
                      <a:pt x="29351" y="6536"/>
                      <a:pt x="22734" y="0"/>
                      <a:pt x="14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1257050" y="3057700"/>
                <a:ext cx="822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008" extrusionOk="0">
                    <a:moveTo>
                      <a:pt x="2625" y="0"/>
                    </a:moveTo>
                    <a:cubicBezTo>
                      <a:pt x="2558" y="0"/>
                      <a:pt x="2494" y="10"/>
                      <a:pt x="2436" y="29"/>
                    </a:cubicBezTo>
                    <a:lnTo>
                      <a:pt x="447" y="922"/>
                    </a:lnTo>
                    <a:cubicBezTo>
                      <a:pt x="122" y="1004"/>
                      <a:pt x="1" y="1369"/>
                      <a:pt x="122" y="1653"/>
                    </a:cubicBezTo>
                    <a:cubicBezTo>
                      <a:pt x="246" y="1901"/>
                      <a:pt x="489" y="2007"/>
                      <a:pt x="705" y="2007"/>
                    </a:cubicBezTo>
                    <a:cubicBezTo>
                      <a:pt x="772" y="2007"/>
                      <a:pt x="836" y="1997"/>
                      <a:pt x="894" y="1978"/>
                    </a:cubicBezTo>
                    <a:lnTo>
                      <a:pt x="2883" y="1125"/>
                    </a:lnTo>
                    <a:cubicBezTo>
                      <a:pt x="3208" y="963"/>
                      <a:pt x="3289" y="598"/>
                      <a:pt x="3208" y="354"/>
                    </a:cubicBezTo>
                    <a:cubicBezTo>
                      <a:pt x="3084" y="106"/>
                      <a:pt x="2841" y="0"/>
                      <a:pt x="26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1834525" y="31081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705" y="1"/>
                    </a:moveTo>
                    <a:cubicBezTo>
                      <a:pt x="812" y="1"/>
                      <a:pt x="41" y="772"/>
                      <a:pt x="41" y="1665"/>
                    </a:cubicBezTo>
                    <a:cubicBezTo>
                      <a:pt x="0" y="2599"/>
                      <a:pt x="731" y="3370"/>
                      <a:pt x="1705" y="3370"/>
                    </a:cubicBezTo>
                    <a:cubicBezTo>
                      <a:pt x="2639" y="3370"/>
                      <a:pt x="3370" y="2599"/>
                      <a:pt x="3370" y="1665"/>
                    </a:cubicBezTo>
                    <a:cubicBezTo>
                      <a:pt x="3370" y="772"/>
                      <a:pt x="2639" y="1"/>
                      <a:pt x="17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1286475" y="3070350"/>
                <a:ext cx="121825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5311" extrusionOk="0">
                    <a:moveTo>
                      <a:pt x="407" y="1"/>
                    </a:moveTo>
                    <a:cubicBezTo>
                      <a:pt x="327" y="1"/>
                      <a:pt x="253" y="27"/>
                      <a:pt x="204" y="92"/>
                    </a:cubicBezTo>
                    <a:cubicBezTo>
                      <a:pt x="41" y="254"/>
                      <a:pt x="1" y="498"/>
                      <a:pt x="123" y="660"/>
                    </a:cubicBezTo>
                    <a:lnTo>
                      <a:pt x="4101" y="5166"/>
                    </a:lnTo>
                    <a:cubicBezTo>
                      <a:pt x="4192" y="5257"/>
                      <a:pt x="4309" y="5310"/>
                      <a:pt x="4423" y="5310"/>
                    </a:cubicBezTo>
                    <a:cubicBezTo>
                      <a:pt x="4511" y="5310"/>
                      <a:pt x="4598" y="5278"/>
                      <a:pt x="4669" y="5207"/>
                    </a:cubicBezTo>
                    <a:cubicBezTo>
                      <a:pt x="4791" y="5085"/>
                      <a:pt x="4872" y="4801"/>
                      <a:pt x="4710" y="4679"/>
                    </a:cubicBezTo>
                    <a:lnTo>
                      <a:pt x="732" y="132"/>
                    </a:lnTo>
                    <a:cubicBezTo>
                      <a:pt x="659" y="59"/>
                      <a:pt x="527" y="1"/>
                      <a:pt x="407" y="1"/>
                    </a:cubicBezTo>
                    <a:close/>
                  </a:path>
                </a:pathLst>
              </a:custGeom>
              <a:solidFill>
                <a:srgbClr val="C2C7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1509750" y="2782375"/>
                <a:ext cx="732775" cy="732775"/>
              </a:xfrm>
              <a:custGeom>
                <a:avLst/>
                <a:gdLst/>
                <a:ahLst/>
                <a:cxnLst/>
                <a:rect l="l" t="t" r="r" b="b"/>
                <a:pathLst>
                  <a:path w="29311" h="29311" extrusionOk="0">
                    <a:moveTo>
                      <a:pt x="14696" y="1300"/>
                    </a:moveTo>
                    <a:cubicBezTo>
                      <a:pt x="22044" y="1300"/>
                      <a:pt x="28052" y="7308"/>
                      <a:pt x="28052" y="14655"/>
                    </a:cubicBezTo>
                    <a:cubicBezTo>
                      <a:pt x="28052" y="22003"/>
                      <a:pt x="22044" y="28011"/>
                      <a:pt x="14696" y="28011"/>
                    </a:cubicBezTo>
                    <a:cubicBezTo>
                      <a:pt x="7308" y="28011"/>
                      <a:pt x="1340" y="22003"/>
                      <a:pt x="1340" y="14655"/>
                    </a:cubicBezTo>
                    <a:cubicBezTo>
                      <a:pt x="1340" y="7308"/>
                      <a:pt x="7349" y="1300"/>
                      <a:pt x="14696" y="1300"/>
                    </a:cubicBezTo>
                    <a:close/>
                    <a:moveTo>
                      <a:pt x="14656" y="0"/>
                    </a:moveTo>
                    <a:cubicBezTo>
                      <a:pt x="6577" y="0"/>
                      <a:pt x="1" y="6536"/>
                      <a:pt x="1" y="14655"/>
                    </a:cubicBezTo>
                    <a:cubicBezTo>
                      <a:pt x="1" y="22774"/>
                      <a:pt x="6577" y="29310"/>
                      <a:pt x="14656" y="29310"/>
                    </a:cubicBezTo>
                    <a:cubicBezTo>
                      <a:pt x="22775" y="29310"/>
                      <a:pt x="29311" y="22734"/>
                      <a:pt x="29311" y="14655"/>
                    </a:cubicBezTo>
                    <a:cubicBezTo>
                      <a:pt x="29311" y="6536"/>
                      <a:pt x="22734" y="0"/>
                      <a:pt x="14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969850" y="2423475"/>
                <a:ext cx="128900" cy="264550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0582" extrusionOk="0">
                    <a:moveTo>
                      <a:pt x="4241" y="1"/>
                    </a:moveTo>
                    <a:cubicBezTo>
                      <a:pt x="4116" y="1"/>
                      <a:pt x="4002" y="110"/>
                      <a:pt x="3938" y="270"/>
                    </a:cubicBezTo>
                    <a:lnTo>
                      <a:pt x="0" y="9850"/>
                    </a:lnTo>
                    <a:cubicBezTo>
                      <a:pt x="325" y="10094"/>
                      <a:pt x="690" y="10338"/>
                      <a:pt x="1015" y="10581"/>
                    </a:cubicBezTo>
                    <a:lnTo>
                      <a:pt x="5034" y="757"/>
                    </a:lnTo>
                    <a:cubicBezTo>
                      <a:pt x="5156" y="554"/>
                      <a:pt x="5075" y="351"/>
                      <a:pt x="4953" y="270"/>
                    </a:cubicBezTo>
                    <a:lnTo>
                      <a:pt x="4344" y="26"/>
                    </a:lnTo>
                    <a:cubicBezTo>
                      <a:pt x="4309" y="9"/>
                      <a:pt x="4274" y="1"/>
                      <a:pt x="4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1530050" y="2534550"/>
                <a:ext cx="137050" cy="323100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924" extrusionOk="0">
                    <a:moveTo>
                      <a:pt x="4535" y="0"/>
                    </a:moveTo>
                    <a:cubicBezTo>
                      <a:pt x="4407" y="0"/>
                      <a:pt x="4217" y="116"/>
                      <a:pt x="4182" y="292"/>
                    </a:cubicBezTo>
                    <a:lnTo>
                      <a:pt x="82" y="12187"/>
                    </a:lnTo>
                    <a:cubicBezTo>
                      <a:pt x="1" y="12390"/>
                      <a:pt x="82" y="12633"/>
                      <a:pt x="244" y="12715"/>
                    </a:cubicBezTo>
                    <a:lnTo>
                      <a:pt x="853" y="12918"/>
                    </a:lnTo>
                    <a:cubicBezTo>
                      <a:pt x="870" y="12922"/>
                      <a:pt x="888" y="12924"/>
                      <a:pt x="905" y="12924"/>
                    </a:cubicBezTo>
                    <a:cubicBezTo>
                      <a:pt x="1056" y="12924"/>
                      <a:pt x="1223" y="12775"/>
                      <a:pt x="1259" y="12593"/>
                    </a:cubicBezTo>
                    <a:lnTo>
                      <a:pt x="5359" y="739"/>
                    </a:lnTo>
                    <a:cubicBezTo>
                      <a:pt x="5481" y="536"/>
                      <a:pt x="5359" y="252"/>
                      <a:pt x="5197" y="211"/>
                    </a:cubicBezTo>
                    <a:lnTo>
                      <a:pt x="4588" y="8"/>
                    </a:lnTo>
                    <a:cubicBezTo>
                      <a:pt x="4572" y="3"/>
                      <a:pt x="4555" y="0"/>
                      <a:pt x="45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9"/>
              <p:cNvSpPr/>
              <p:nvPr/>
            </p:nvSpPr>
            <p:spPr>
              <a:xfrm>
                <a:off x="1395075" y="2639400"/>
                <a:ext cx="242575" cy="586375"/>
              </a:xfrm>
              <a:custGeom>
                <a:avLst/>
                <a:gdLst/>
                <a:ahLst/>
                <a:cxnLst/>
                <a:rect l="l" t="t" r="r" b="b"/>
                <a:pathLst>
                  <a:path w="9703" h="23455" extrusionOk="0">
                    <a:moveTo>
                      <a:pt x="8220" y="1"/>
                    </a:moveTo>
                    <a:cubicBezTo>
                      <a:pt x="8028" y="1"/>
                      <a:pt x="7852" y="189"/>
                      <a:pt x="7754" y="483"/>
                    </a:cubicBezTo>
                    <a:lnTo>
                      <a:pt x="122" y="22404"/>
                    </a:lnTo>
                    <a:cubicBezTo>
                      <a:pt x="1" y="22729"/>
                      <a:pt x="122" y="23054"/>
                      <a:pt x="366" y="23135"/>
                    </a:cubicBezTo>
                    <a:lnTo>
                      <a:pt x="1340" y="23419"/>
                    </a:lnTo>
                    <a:cubicBezTo>
                      <a:pt x="1388" y="23443"/>
                      <a:pt x="1436" y="23454"/>
                      <a:pt x="1483" y="23454"/>
                    </a:cubicBezTo>
                    <a:cubicBezTo>
                      <a:pt x="1675" y="23454"/>
                      <a:pt x="1851" y="23266"/>
                      <a:pt x="1949" y="22972"/>
                    </a:cubicBezTo>
                    <a:lnTo>
                      <a:pt x="9581" y="1051"/>
                    </a:lnTo>
                    <a:cubicBezTo>
                      <a:pt x="9703" y="726"/>
                      <a:pt x="9581" y="361"/>
                      <a:pt x="9338" y="320"/>
                    </a:cubicBezTo>
                    <a:lnTo>
                      <a:pt x="8363" y="36"/>
                    </a:lnTo>
                    <a:cubicBezTo>
                      <a:pt x="8315" y="12"/>
                      <a:pt x="8267" y="1"/>
                      <a:pt x="8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9"/>
              <p:cNvSpPr/>
              <p:nvPr/>
            </p:nvSpPr>
            <p:spPr>
              <a:xfrm>
                <a:off x="878500" y="2574900"/>
                <a:ext cx="170525" cy="338425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13537" extrusionOk="0">
                    <a:moveTo>
                      <a:pt x="5434" y="0"/>
                    </a:moveTo>
                    <a:cubicBezTo>
                      <a:pt x="5196" y="0"/>
                      <a:pt x="4975" y="183"/>
                      <a:pt x="4872" y="424"/>
                    </a:cubicBezTo>
                    <a:lnTo>
                      <a:pt x="1" y="12359"/>
                    </a:lnTo>
                    <a:cubicBezTo>
                      <a:pt x="528" y="12724"/>
                      <a:pt x="1097" y="13130"/>
                      <a:pt x="1584" y="13536"/>
                    </a:cubicBezTo>
                    <a:lnTo>
                      <a:pt x="6699" y="1114"/>
                    </a:lnTo>
                    <a:cubicBezTo>
                      <a:pt x="6821" y="789"/>
                      <a:pt x="6780" y="465"/>
                      <a:pt x="6496" y="383"/>
                    </a:cubicBezTo>
                    <a:lnTo>
                      <a:pt x="5562" y="18"/>
                    </a:lnTo>
                    <a:cubicBezTo>
                      <a:pt x="5519" y="6"/>
                      <a:pt x="5476" y="0"/>
                      <a:pt x="54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9"/>
              <p:cNvSpPr/>
              <p:nvPr/>
            </p:nvSpPr>
            <p:spPr>
              <a:xfrm>
                <a:off x="734075" y="2865450"/>
                <a:ext cx="189100" cy="282375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1295" extrusionOk="0">
                    <a:moveTo>
                      <a:pt x="6496" y="0"/>
                    </a:moveTo>
                    <a:cubicBezTo>
                      <a:pt x="6338" y="0"/>
                      <a:pt x="6135" y="153"/>
                      <a:pt x="6062" y="372"/>
                    </a:cubicBezTo>
                    <a:cubicBezTo>
                      <a:pt x="6062" y="372"/>
                      <a:pt x="3301" y="8978"/>
                      <a:pt x="338" y="10764"/>
                    </a:cubicBezTo>
                    <a:cubicBezTo>
                      <a:pt x="0" y="10948"/>
                      <a:pt x="545" y="11295"/>
                      <a:pt x="1006" y="11295"/>
                    </a:cubicBezTo>
                    <a:cubicBezTo>
                      <a:pt x="1154" y="11295"/>
                      <a:pt x="1294" y="11259"/>
                      <a:pt x="1393" y="11170"/>
                    </a:cubicBezTo>
                    <a:cubicBezTo>
                      <a:pt x="4560" y="8450"/>
                      <a:pt x="7483" y="940"/>
                      <a:pt x="7483" y="940"/>
                    </a:cubicBezTo>
                    <a:cubicBezTo>
                      <a:pt x="7564" y="656"/>
                      <a:pt x="7523" y="372"/>
                      <a:pt x="7320" y="331"/>
                    </a:cubicBezTo>
                    <a:lnTo>
                      <a:pt x="6549" y="6"/>
                    </a:lnTo>
                    <a:cubicBezTo>
                      <a:pt x="6532" y="2"/>
                      <a:pt x="6515" y="0"/>
                      <a:pt x="6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997250" y="2660600"/>
                <a:ext cx="6170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24683" h="1300" extrusionOk="0">
                    <a:moveTo>
                      <a:pt x="0" y="0"/>
                    </a:moveTo>
                    <a:lnTo>
                      <a:pt x="41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  <a:moveTo>
                      <a:pt x="41" y="0"/>
                    </a:moveTo>
                    <a:lnTo>
                      <a:pt x="41" y="1258"/>
                    </a:lnTo>
                    <a:lnTo>
                      <a:pt x="24276" y="1299"/>
                    </a:lnTo>
                    <a:cubicBezTo>
                      <a:pt x="24479" y="1299"/>
                      <a:pt x="24682" y="1177"/>
                      <a:pt x="24682" y="1015"/>
                    </a:cubicBezTo>
                    <a:lnTo>
                      <a:pt x="24682" y="365"/>
                    </a:lnTo>
                    <a:cubicBezTo>
                      <a:pt x="24682" y="162"/>
                      <a:pt x="24479" y="41"/>
                      <a:pt x="24236" y="4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919100" y="2772225"/>
                <a:ext cx="512550" cy="434525"/>
              </a:xfrm>
              <a:custGeom>
                <a:avLst/>
                <a:gdLst/>
                <a:ahLst/>
                <a:cxnLst/>
                <a:rect l="l" t="t" r="r" b="b"/>
                <a:pathLst>
                  <a:path w="20502" h="17381" extrusionOk="0">
                    <a:moveTo>
                      <a:pt x="772" y="1"/>
                    </a:moveTo>
                    <a:lnTo>
                      <a:pt x="0" y="975"/>
                    </a:lnTo>
                    <a:lnTo>
                      <a:pt x="19486" y="17253"/>
                    </a:lnTo>
                    <a:cubicBezTo>
                      <a:pt x="19573" y="17340"/>
                      <a:pt x="19683" y="17381"/>
                      <a:pt x="19786" y="17381"/>
                    </a:cubicBezTo>
                    <a:cubicBezTo>
                      <a:pt x="19875" y="17381"/>
                      <a:pt x="19957" y="17351"/>
                      <a:pt x="20014" y="17294"/>
                    </a:cubicBezTo>
                    <a:lnTo>
                      <a:pt x="20420" y="16807"/>
                    </a:lnTo>
                    <a:cubicBezTo>
                      <a:pt x="20501" y="16685"/>
                      <a:pt x="20460" y="16442"/>
                      <a:pt x="20257" y="16279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1560500" y="2784075"/>
                <a:ext cx="346100" cy="38817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5527" extrusionOk="0">
                    <a:moveTo>
                      <a:pt x="799" y="1"/>
                    </a:moveTo>
                    <a:cubicBezTo>
                      <a:pt x="738" y="1"/>
                      <a:pt x="684" y="21"/>
                      <a:pt x="650" y="54"/>
                    </a:cubicBezTo>
                    <a:lnTo>
                      <a:pt x="122" y="541"/>
                    </a:lnTo>
                    <a:cubicBezTo>
                      <a:pt x="1" y="623"/>
                      <a:pt x="1" y="826"/>
                      <a:pt x="82" y="947"/>
                    </a:cubicBezTo>
                    <a:lnTo>
                      <a:pt x="12788" y="15399"/>
                    </a:lnTo>
                    <a:cubicBezTo>
                      <a:pt x="12832" y="15486"/>
                      <a:pt x="12910" y="15527"/>
                      <a:pt x="12992" y="15527"/>
                    </a:cubicBezTo>
                    <a:cubicBezTo>
                      <a:pt x="13064" y="15527"/>
                      <a:pt x="13138" y="15496"/>
                      <a:pt x="13194" y="15440"/>
                    </a:cubicBezTo>
                    <a:lnTo>
                      <a:pt x="13681" y="14993"/>
                    </a:lnTo>
                    <a:cubicBezTo>
                      <a:pt x="13844" y="14912"/>
                      <a:pt x="13844" y="14709"/>
                      <a:pt x="13722" y="14587"/>
                    </a:cubicBezTo>
                    <a:lnTo>
                      <a:pt x="1056" y="135"/>
                    </a:lnTo>
                    <a:cubicBezTo>
                      <a:pt x="985" y="40"/>
                      <a:pt x="886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1431625" y="3138600"/>
                <a:ext cx="46177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8471" h="3492" extrusionOk="0">
                    <a:moveTo>
                      <a:pt x="18187" y="0"/>
                    </a:moveTo>
                    <a:lnTo>
                      <a:pt x="162" y="2030"/>
                    </a:lnTo>
                    <a:lnTo>
                      <a:pt x="0" y="3492"/>
                    </a:lnTo>
                    <a:lnTo>
                      <a:pt x="0" y="3492"/>
                    </a:lnTo>
                    <a:lnTo>
                      <a:pt x="18146" y="1340"/>
                    </a:lnTo>
                    <a:cubicBezTo>
                      <a:pt x="18268" y="1340"/>
                      <a:pt x="18430" y="1178"/>
                      <a:pt x="18430" y="1015"/>
                    </a:cubicBezTo>
                    <a:lnTo>
                      <a:pt x="18471" y="325"/>
                    </a:lnTo>
                    <a:cubicBezTo>
                      <a:pt x="18471" y="163"/>
                      <a:pt x="18349" y="0"/>
                      <a:pt x="18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1272275" y="3085300"/>
                <a:ext cx="281150" cy="2466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867" extrusionOk="0">
                    <a:moveTo>
                      <a:pt x="4879" y="1998"/>
                    </a:moveTo>
                    <a:cubicBezTo>
                      <a:pt x="5039" y="1998"/>
                      <a:pt x="5202" y="2029"/>
                      <a:pt x="5359" y="2092"/>
                    </a:cubicBezTo>
                    <a:cubicBezTo>
                      <a:pt x="5968" y="2335"/>
                      <a:pt x="6252" y="3107"/>
                      <a:pt x="5968" y="3716"/>
                    </a:cubicBezTo>
                    <a:cubicBezTo>
                      <a:pt x="5757" y="4167"/>
                      <a:pt x="5301" y="4418"/>
                      <a:pt x="4831" y="4418"/>
                    </a:cubicBezTo>
                    <a:cubicBezTo>
                      <a:pt x="4667" y="4418"/>
                      <a:pt x="4502" y="4387"/>
                      <a:pt x="4344" y="4325"/>
                    </a:cubicBezTo>
                    <a:cubicBezTo>
                      <a:pt x="3735" y="4000"/>
                      <a:pt x="3492" y="3310"/>
                      <a:pt x="3735" y="2701"/>
                    </a:cubicBezTo>
                    <a:cubicBezTo>
                      <a:pt x="3976" y="2249"/>
                      <a:pt x="4418" y="1998"/>
                      <a:pt x="4879" y="1998"/>
                    </a:cubicBezTo>
                    <a:close/>
                    <a:moveTo>
                      <a:pt x="7517" y="3866"/>
                    </a:moveTo>
                    <a:cubicBezTo>
                      <a:pt x="7678" y="3866"/>
                      <a:pt x="7841" y="3896"/>
                      <a:pt x="7998" y="3959"/>
                    </a:cubicBezTo>
                    <a:cubicBezTo>
                      <a:pt x="8607" y="4284"/>
                      <a:pt x="8891" y="4974"/>
                      <a:pt x="8607" y="5583"/>
                    </a:cubicBezTo>
                    <a:cubicBezTo>
                      <a:pt x="8396" y="6035"/>
                      <a:pt x="7940" y="6285"/>
                      <a:pt x="7469" y="6285"/>
                    </a:cubicBezTo>
                    <a:cubicBezTo>
                      <a:pt x="7306" y="6285"/>
                      <a:pt x="7140" y="6255"/>
                      <a:pt x="6983" y="6192"/>
                    </a:cubicBezTo>
                    <a:cubicBezTo>
                      <a:pt x="6374" y="5908"/>
                      <a:pt x="6130" y="5177"/>
                      <a:pt x="6374" y="4568"/>
                    </a:cubicBezTo>
                    <a:cubicBezTo>
                      <a:pt x="6615" y="4116"/>
                      <a:pt x="7057" y="3866"/>
                      <a:pt x="7517" y="3866"/>
                    </a:cubicBezTo>
                    <a:close/>
                    <a:moveTo>
                      <a:pt x="4779" y="5188"/>
                    </a:moveTo>
                    <a:cubicBezTo>
                      <a:pt x="4947" y="5188"/>
                      <a:pt x="5117" y="5223"/>
                      <a:pt x="5278" y="5299"/>
                    </a:cubicBezTo>
                    <a:cubicBezTo>
                      <a:pt x="5887" y="5583"/>
                      <a:pt x="6130" y="6314"/>
                      <a:pt x="5887" y="6923"/>
                    </a:cubicBezTo>
                    <a:cubicBezTo>
                      <a:pt x="5646" y="7374"/>
                      <a:pt x="5204" y="7625"/>
                      <a:pt x="4744" y="7625"/>
                    </a:cubicBezTo>
                    <a:cubicBezTo>
                      <a:pt x="4583" y="7625"/>
                      <a:pt x="4420" y="7594"/>
                      <a:pt x="4263" y="7532"/>
                    </a:cubicBezTo>
                    <a:cubicBezTo>
                      <a:pt x="3654" y="7247"/>
                      <a:pt x="3329" y="6517"/>
                      <a:pt x="3654" y="5908"/>
                    </a:cubicBezTo>
                    <a:cubicBezTo>
                      <a:pt x="3863" y="5460"/>
                      <a:pt x="4313" y="5188"/>
                      <a:pt x="4779" y="5188"/>
                    </a:cubicBezTo>
                    <a:close/>
                    <a:moveTo>
                      <a:pt x="5668" y="0"/>
                    </a:moveTo>
                    <a:cubicBezTo>
                      <a:pt x="3809" y="0"/>
                      <a:pt x="2007" y="1086"/>
                      <a:pt x="1178" y="2863"/>
                    </a:cubicBezTo>
                    <a:cubicBezTo>
                      <a:pt x="1" y="5339"/>
                      <a:pt x="1097" y="8222"/>
                      <a:pt x="3532" y="9399"/>
                    </a:cubicBezTo>
                    <a:cubicBezTo>
                      <a:pt x="4213" y="9717"/>
                      <a:pt x="4920" y="9866"/>
                      <a:pt x="5613" y="9866"/>
                    </a:cubicBezTo>
                    <a:cubicBezTo>
                      <a:pt x="7483" y="9866"/>
                      <a:pt x="9250" y="8781"/>
                      <a:pt x="10109" y="7004"/>
                    </a:cubicBezTo>
                    <a:cubicBezTo>
                      <a:pt x="11245" y="4527"/>
                      <a:pt x="10149" y="1645"/>
                      <a:pt x="7714" y="468"/>
                    </a:cubicBezTo>
                    <a:cubicBezTo>
                      <a:pt x="7055" y="150"/>
                      <a:pt x="6358" y="0"/>
                      <a:pt x="5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1421475" y="3227650"/>
                <a:ext cx="121800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5311" extrusionOk="0">
                    <a:moveTo>
                      <a:pt x="426" y="1"/>
                    </a:moveTo>
                    <a:cubicBezTo>
                      <a:pt x="346" y="1"/>
                      <a:pt x="268" y="27"/>
                      <a:pt x="203" y="92"/>
                    </a:cubicBezTo>
                    <a:cubicBezTo>
                      <a:pt x="81" y="254"/>
                      <a:pt x="0" y="498"/>
                      <a:pt x="162" y="660"/>
                    </a:cubicBezTo>
                    <a:lnTo>
                      <a:pt x="4141" y="5166"/>
                    </a:lnTo>
                    <a:cubicBezTo>
                      <a:pt x="4209" y="5258"/>
                      <a:pt x="4329" y="5310"/>
                      <a:pt x="4442" y="5310"/>
                    </a:cubicBezTo>
                    <a:cubicBezTo>
                      <a:pt x="4531" y="5310"/>
                      <a:pt x="4615" y="5278"/>
                      <a:pt x="4669" y="5207"/>
                    </a:cubicBezTo>
                    <a:cubicBezTo>
                      <a:pt x="4831" y="5085"/>
                      <a:pt x="4871" y="4801"/>
                      <a:pt x="4750" y="4679"/>
                    </a:cubicBezTo>
                    <a:lnTo>
                      <a:pt x="771" y="133"/>
                    </a:lnTo>
                    <a:cubicBezTo>
                      <a:pt x="674" y="59"/>
                      <a:pt x="547" y="1"/>
                      <a:pt x="4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1487425" y="3329050"/>
                <a:ext cx="8527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440" extrusionOk="0">
                    <a:moveTo>
                      <a:pt x="618" y="0"/>
                    </a:moveTo>
                    <a:cubicBezTo>
                      <a:pt x="343" y="0"/>
                      <a:pt x="118" y="251"/>
                      <a:pt x="82" y="501"/>
                    </a:cubicBezTo>
                    <a:cubicBezTo>
                      <a:pt x="1" y="826"/>
                      <a:pt x="285" y="1110"/>
                      <a:pt x="569" y="1151"/>
                    </a:cubicBezTo>
                    <a:lnTo>
                      <a:pt x="2721" y="1435"/>
                    </a:lnTo>
                    <a:cubicBezTo>
                      <a:pt x="2741" y="1438"/>
                      <a:pt x="2763" y="1440"/>
                      <a:pt x="2784" y="1440"/>
                    </a:cubicBezTo>
                    <a:cubicBezTo>
                      <a:pt x="3051" y="1440"/>
                      <a:pt x="3333" y="1208"/>
                      <a:pt x="3370" y="907"/>
                    </a:cubicBezTo>
                    <a:cubicBezTo>
                      <a:pt x="3411" y="623"/>
                      <a:pt x="3167" y="298"/>
                      <a:pt x="2842" y="258"/>
                    </a:cubicBezTo>
                    <a:lnTo>
                      <a:pt x="731" y="14"/>
                    </a:lnTo>
                    <a:cubicBezTo>
                      <a:pt x="693" y="5"/>
                      <a:pt x="65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716125" y="3108150"/>
                <a:ext cx="852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370" extrusionOk="0">
                    <a:moveTo>
                      <a:pt x="1746" y="1"/>
                    </a:moveTo>
                    <a:cubicBezTo>
                      <a:pt x="812" y="1"/>
                      <a:pt x="82" y="772"/>
                      <a:pt x="82" y="1665"/>
                    </a:cubicBezTo>
                    <a:cubicBezTo>
                      <a:pt x="0" y="2599"/>
                      <a:pt x="772" y="3370"/>
                      <a:pt x="1746" y="3370"/>
                    </a:cubicBezTo>
                    <a:cubicBezTo>
                      <a:pt x="2639" y="3370"/>
                      <a:pt x="3410" y="2599"/>
                      <a:pt x="3410" y="1665"/>
                    </a:cubicBezTo>
                    <a:cubicBezTo>
                      <a:pt x="3410" y="772"/>
                      <a:pt x="2639" y="1"/>
                      <a:pt x="17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888650" y="2555050"/>
                <a:ext cx="1228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1340" extrusionOk="0">
                    <a:moveTo>
                      <a:pt x="650" y="0"/>
                    </a:moveTo>
                    <a:cubicBezTo>
                      <a:pt x="325" y="0"/>
                      <a:pt x="1" y="325"/>
                      <a:pt x="1" y="650"/>
                    </a:cubicBezTo>
                    <a:cubicBezTo>
                      <a:pt x="1" y="1015"/>
                      <a:pt x="325" y="1340"/>
                      <a:pt x="650" y="1340"/>
                    </a:cubicBezTo>
                    <a:lnTo>
                      <a:pt x="4263" y="1340"/>
                    </a:lnTo>
                    <a:cubicBezTo>
                      <a:pt x="4628" y="1340"/>
                      <a:pt x="4913" y="1015"/>
                      <a:pt x="4913" y="650"/>
                    </a:cubicBezTo>
                    <a:cubicBezTo>
                      <a:pt x="4913" y="284"/>
                      <a:pt x="4628" y="0"/>
                      <a:pt x="4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787175" y="2431900"/>
                <a:ext cx="25272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7606" extrusionOk="0">
                    <a:moveTo>
                      <a:pt x="9651" y="0"/>
                    </a:moveTo>
                    <a:cubicBezTo>
                      <a:pt x="9615" y="0"/>
                      <a:pt x="9578" y="5"/>
                      <a:pt x="9540" y="14"/>
                    </a:cubicBezTo>
                    <a:cubicBezTo>
                      <a:pt x="6373" y="14"/>
                      <a:pt x="3938" y="501"/>
                      <a:pt x="2233" y="1476"/>
                    </a:cubicBezTo>
                    <a:cubicBezTo>
                      <a:pt x="325" y="2572"/>
                      <a:pt x="0" y="3992"/>
                      <a:pt x="0" y="4723"/>
                    </a:cubicBezTo>
                    <a:cubicBezTo>
                      <a:pt x="122" y="6266"/>
                      <a:pt x="1502" y="7605"/>
                      <a:pt x="3166" y="7605"/>
                    </a:cubicBezTo>
                    <a:cubicBezTo>
                      <a:pt x="3451" y="7605"/>
                      <a:pt x="3654" y="7362"/>
                      <a:pt x="3654" y="7118"/>
                    </a:cubicBezTo>
                    <a:cubicBezTo>
                      <a:pt x="3654" y="6794"/>
                      <a:pt x="3410" y="6591"/>
                      <a:pt x="3166" y="6591"/>
                    </a:cubicBezTo>
                    <a:cubicBezTo>
                      <a:pt x="2111" y="6591"/>
                      <a:pt x="1177" y="5697"/>
                      <a:pt x="1177" y="4642"/>
                    </a:cubicBezTo>
                    <a:lnTo>
                      <a:pt x="1177" y="4358"/>
                    </a:lnTo>
                    <a:cubicBezTo>
                      <a:pt x="1583" y="5454"/>
                      <a:pt x="2923" y="6185"/>
                      <a:pt x="4628" y="6185"/>
                    </a:cubicBezTo>
                    <a:cubicBezTo>
                      <a:pt x="4953" y="6185"/>
                      <a:pt x="5156" y="5941"/>
                      <a:pt x="5156" y="5697"/>
                    </a:cubicBezTo>
                    <a:cubicBezTo>
                      <a:pt x="5156" y="5373"/>
                      <a:pt x="4871" y="5170"/>
                      <a:pt x="4628" y="5170"/>
                    </a:cubicBezTo>
                    <a:cubicBezTo>
                      <a:pt x="3045" y="5170"/>
                      <a:pt x="2111" y="4398"/>
                      <a:pt x="2111" y="3708"/>
                    </a:cubicBezTo>
                    <a:cubicBezTo>
                      <a:pt x="2111" y="3099"/>
                      <a:pt x="2639" y="2490"/>
                      <a:pt x="3654" y="2044"/>
                    </a:cubicBezTo>
                    <a:cubicBezTo>
                      <a:pt x="4628" y="1557"/>
                      <a:pt x="6414" y="1029"/>
                      <a:pt x="9621" y="1029"/>
                    </a:cubicBezTo>
                    <a:cubicBezTo>
                      <a:pt x="9905" y="1029"/>
                      <a:pt x="10108" y="745"/>
                      <a:pt x="10108" y="501"/>
                    </a:cubicBezTo>
                    <a:cubicBezTo>
                      <a:pt x="10108" y="251"/>
                      <a:pt x="9919" y="0"/>
                      <a:pt x="96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1477275" y="2471150"/>
                <a:ext cx="272025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3476" extrusionOk="0">
                    <a:moveTo>
                      <a:pt x="1702" y="1"/>
                    </a:moveTo>
                    <a:cubicBezTo>
                      <a:pt x="1019" y="1"/>
                      <a:pt x="195" y="145"/>
                      <a:pt x="163" y="596"/>
                    </a:cubicBezTo>
                    <a:lnTo>
                      <a:pt x="123" y="961"/>
                    </a:lnTo>
                    <a:cubicBezTo>
                      <a:pt x="1" y="1692"/>
                      <a:pt x="1422" y="2098"/>
                      <a:pt x="2234" y="2341"/>
                    </a:cubicBezTo>
                    <a:lnTo>
                      <a:pt x="6455" y="3397"/>
                    </a:lnTo>
                    <a:cubicBezTo>
                      <a:pt x="6618" y="3451"/>
                      <a:pt x="6814" y="3476"/>
                      <a:pt x="7030" y="3476"/>
                    </a:cubicBezTo>
                    <a:cubicBezTo>
                      <a:pt x="8434" y="3476"/>
                      <a:pt x="10723" y="2447"/>
                      <a:pt x="10759" y="1814"/>
                    </a:cubicBezTo>
                    <a:cubicBezTo>
                      <a:pt x="10880" y="1123"/>
                      <a:pt x="10677" y="271"/>
                      <a:pt x="9419" y="230"/>
                    </a:cubicBezTo>
                    <a:cubicBezTo>
                      <a:pt x="9419" y="230"/>
                      <a:pt x="3979" y="149"/>
                      <a:pt x="2193" y="27"/>
                    </a:cubicBezTo>
                    <a:cubicBezTo>
                      <a:pt x="2050" y="11"/>
                      <a:pt x="1881" y="1"/>
                      <a:pt x="17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840950" y="2590550"/>
                <a:ext cx="15632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1709" extrusionOk="0">
                    <a:moveTo>
                      <a:pt x="853" y="1"/>
                    </a:moveTo>
                    <a:cubicBezTo>
                      <a:pt x="366" y="1"/>
                      <a:pt x="1" y="407"/>
                      <a:pt x="1" y="853"/>
                    </a:cubicBezTo>
                    <a:cubicBezTo>
                      <a:pt x="1" y="1318"/>
                      <a:pt x="370" y="1709"/>
                      <a:pt x="791" y="1709"/>
                    </a:cubicBezTo>
                    <a:cubicBezTo>
                      <a:pt x="812" y="1709"/>
                      <a:pt x="832" y="1708"/>
                      <a:pt x="853" y="1706"/>
                    </a:cubicBezTo>
                    <a:lnTo>
                      <a:pt x="5359" y="1706"/>
                    </a:lnTo>
                    <a:cubicBezTo>
                      <a:pt x="5887" y="1706"/>
                      <a:pt x="6252" y="1341"/>
                      <a:pt x="6252" y="853"/>
                    </a:cubicBezTo>
                    <a:cubicBezTo>
                      <a:pt x="6252" y="366"/>
                      <a:pt x="5846" y="1"/>
                      <a:pt x="53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1009425" y="2417025"/>
                <a:ext cx="974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909" extrusionOk="0">
                    <a:moveTo>
                      <a:pt x="975" y="0"/>
                    </a:moveTo>
                    <a:cubicBezTo>
                      <a:pt x="447" y="0"/>
                      <a:pt x="0" y="447"/>
                      <a:pt x="0" y="934"/>
                    </a:cubicBezTo>
                    <a:cubicBezTo>
                      <a:pt x="0" y="1502"/>
                      <a:pt x="447" y="1908"/>
                      <a:pt x="975" y="1908"/>
                    </a:cubicBezTo>
                    <a:lnTo>
                      <a:pt x="2923" y="1908"/>
                    </a:lnTo>
                    <a:cubicBezTo>
                      <a:pt x="3492" y="1908"/>
                      <a:pt x="3898" y="1462"/>
                      <a:pt x="3898" y="934"/>
                    </a:cubicBezTo>
                    <a:cubicBezTo>
                      <a:pt x="3898" y="406"/>
                      <a:pt x="3451" y="0"/>
                      <a:pt x="2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1634600" y="2815925"/>
                <a:ext cx="8932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694" extrusionOk="0">
                    <a:moveTo>
                      <a:pt x="715" y="1"/>
                    </a:moveTo>
                    <a:cubicBezTo>
                      <a:pt x="572" y="1"/>
                      <a:pt x="433" y="53"/>
                      <a:pt x="325" y="160"/>
                    </a:cubicBezTo>
                    <a:cubicBezTo>
                      <a:pt x="81" y="445"/>
                      <a:pt x="0" y="851"/>
                      <a:pt x="284" y="1094"/>
                    </a:cubicBezTo>
                    <a:lnTo>
                      <a:pt x="2355" y="3489"/>
                    </a:lnTo>
                    <a:cubicBezTo>
                      <a:pt x="2486" y="3621"/>
                      <a:pt x="2666" y="3694"/>
                      <a:pt x="2841" y="3694"/>
                    </a:cubicBezTo>
                    <a:cubicBezTo>
                      <a:pt x="2990" y="3694"/>
                      <a:pt x="3136" y="3642"/>
                      <a:pt x="3248" y="3530"/>
                    </a:cubicBezTo>
                    <a:cubicBezTo>
                      <a:pt x="3532" y="3286"/>
                      <a:pt x="3572" y="2840"/>
                      <a:pt x="3329" y="2596"/>
                    </a:cubicBezTo>
                    <a:lnTo>
                      <a:pt x="1218" y="242"/>
                    </a:lnTo>
                    <a:cubicBezTo>
                      <a:pt x="1082" y="83"/>
                      <a:pt x="896" y="1"/>
                      <a:pt x="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856175" y="2771225"/>
                <a:ext cx="61925" cy="1082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328" extrusionOk="0">
                    <a:moveTo>
                      <a:pt x="1749" y="1"/>
                    </a:moveTo>
                    <a:cubicBezTo>
                      <a:pt x="1473" y="1"/>
                      <a:pt x="1223" y="162"/>
                      <a:pt x="1097" y="446"/>
                    </a:cubicBezTo>
                    <a:lnTo>
                      <a:pt x="82" y="3451"/>
                    </a:lnTo>
                    <a:cubicBezTo>
                      <a:pt x="1" y="3775"/>
                      <a:pt x="163" y="4141"/>
                      <a:pt x="488" y="4303"/>
                    </a:cubicBezTo>
                    <a:cubicBezTo>
                      <a:pt x="559" y="4319"/>
                      <a:pt x="631" y="4327"/>
                      <a:pt x="701" y="4327"/>
                    </a:cubicBezTo>
                    <a:cubicBezTo>
                      <a:pt x="989" y="4327"/>
                      <a:pt x="1250" y="4191"/>
                      <a:pt x="1381" y="3897"/>
                    </a:cubicBezTo>
                    <a:lnTo>
                      <a:pt x="2396" y="893"/>
                    </a:lnTo>
                    <a:cubicBezTo>
                      <a:pt x="2477" y="528"/>
                      <a:pt x="2314" y="162"/>
                      <a:pt x="1990" y="41"/>
                    </a:cubicBezTo>
                    <a:cubicBezTo>
                      <a:pt x="1909" y="14"/>
                      <a:pt x="1828" y="1"/>
                      <a:pt x="17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39"/>
            <p:cNvGrpSpPr/>
            <p:nvPr/>
          </p:nvGrpSpPr>
          <p:grpSpPr>
            <a:xfrm flipH="1">
              <a:off x="4412385" y="4093293"/>
              <a:ext cx="414753" cy="379381"/>
              <a:chOff x="6246200" y="2659275"/>
              <a:chExt cx="889075" cy="813250"/>
            </a:xfrm>
          </p:grpSpPr>
          <p:sp>
            <p:nvSpPr>
              <p:cNvPr id="1082" name="Google Shape;1082;p39"/>
              <p:cNvSpPr/>
              <p:nvPr/>
            </p:nvSpPr>
            <p:spPr>
              <a:xfrm>
                <a:off x="6431925" y="3005650"/>
                <a:ext cx="449625" cy="466875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18675" extrusionOk="0">
                    <a:moveTo>
                      <a:pt x="12058" y="13803"/>
                    </a:moveTo>
                    <a:cubicBezTo>
                      <a:pt x="12626" y="13803"/>
                      <a:pt x="13073" y="14249"/>
                      <a:pt x="13073" y="14818"/>
                    </a:cubicBezTo>
                    <a:cubicBezTo>
                      <a:pt x="13073" y="15386"/>
                      <a:pt x="12626" y="15833"/>
                      <a:pt x="12058" y="15833"/>
                    </a:cubicBezTo>
                    <a:cubicBezTo>
                      <a:pt x="11489" y="15833"/>
                      <a:pt x="11043" y="15386"/>
                      <a:pt x="11043" y="14818"/>
                    </a:cubicBezTo>
                    <a:cubicBezTo>
                      <a:pt x="11043" y="14249"/>
                      <a:pt x="11489" y="13803"/>
                      <a:pt x="12058" y="13803"/>
                    </a:cubicBezTo>
                    <a:close/>
                    <a:moveTo>
                      <a:pt x="17985" y="0"/>
                    </a:moveTo>
                    <a:lnTo>
                      <a:pt x="15427" y="41"/>
                    </a:lnTo>
                    <a:lnTo>
                      <a:pt x="11652" y="13072"/>
                    </a:lnTo>
                    <a:cubicBezTo>
                      <a:pt x="11489" y="13519"/>
                      <a:pt x="11165" y="13843"/>
                      <a:pt x="10677" y="13884"/>
                    </a:cubicBezTo>
                    <a:cubicBezTo>
                      <a:pt x="10556" y="13884"/>
                      <a:pt x="10353" y="13884"/>
                      <a:pt x="10190" y="13843"/>
                    </a:cubicBezTo>
                    <a:lnTo>
                      <a:pt x="529" y="9784"/>
                    </a:lnTo>
                    <a:cubicBezTo>
                      <a:pt x="285" y="10149"/>
                      <a:pt x="244" y="12098"/>
                      <a:pt x="1" y="12463"/>
                    </a:cubicBezTo>
                    <a:lnTo>
                      <a:pt x="10677" y="15792"/>
                    </a:lnTo>
                    <a:cubicBezTo>
                      <a:pt x="10799" y="15833"/>
                      <a:pt x="10880" y="15833"/>
                      <a:pt x="11002" y="15833"/>
                    </a:cubicBezTo>
                    <a:lnTo>
                      <a:pt x="15955" y="18674"/>
                    </a:lnTo>
                    <a:lnTo>
                      <a:pt x="17335" y="16441"/>
                    </a:lnTo>
                    <a:lnTo>
                      <a:pt x="13438" y="14615"/>
                    </a:lnTo>
                    <a:cubicBezTo>
                      <a:pt x="13478" y="14493"/>
                      <a:pt x="13600" y="14371"/>
                      <a:pt x="13641" y="14209"/>
                    </a:cubicBezTo>
                    <a:lnTo>
                      <a:pt x="179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6246200" y="2659275"/>
                <a:ext cx="889075" cy="710750"/>
              </a:xfrm>
              <a:custGeom>
                <a:avLst/>
                <a:gdLst/>
                <a:ahLst/>
                <a:cxnLst/>
                <a:rect l="l" t="t" r="r" b="b"/>
                <a:pathLst>
                  <a:path w="35563" h="28430" extrusionOk="0">
                    <a:moveTo>
                      <a:pt x="18427" y="1683"/>
                    </a:moveTo>
                    <a:cubicBezTo>
                      <a:pt x="19091" y="1683"/>
                      <a:pt x="20104" y="1980"/>
                      <a:pt x="21151" y="2529"/>
                    </a:cubicBezTo>
                    <a:cubicBezTo>
                      <a:pt x="22856" y="3341"/>
                      <a:pt x="23952" y="4478"/>
                      <a:pt x="23668" y="5006"/>
                    </a:cubicBezTo>
                    <a:cubicBezTo>
                      <a:pt x="23564" y="5214"/>
                      <a:pt x="23290" y="5313"/>
                      <a:pt x="22905" y="5313"/>
                    </a:cubicBezTo>
                    <a:cubicBezTo>
                      <a:pt x="22241" y="5313"/>
                      <a:pt x="21246" y="5018"/>
                      <a:pt x="20217" y="4478"/>
                    </a:cubicBezTo>
                    <a:cubicBezTo>
                      <a:pt x="18594" y="3585"/>
                      <a:pt x="17457" y="2489"/>
                      <a:pt x="17700" y="1961"/>
                    </a:cubicBezTo>
                    <a:cubicBezTo>
                      <a:pt x="17801" y="1773"/>
                      <a:pt x="18061" y="1683"/>
                      <a:pt x="18427" y="1683"/>
                    </a:cubicBezTo>
                    <a:close/>
                    <a:moveTo>
                      <a:pt x="26642" y="6608"/>
                    </a:moveTo>
                    <a:cubicBezTo>
                      <a:pt x="27202" y="6608"/>
                      <a:pt x="28092" y="7075"/>
                      <a:pt x="28864" y="7847"/>
                    </a:cubicBezTo>
                    <a:cubicBezTo>
                      <a:pt x="29960" y="8943"/>
                      <a:pt x="30447" y="10161"/>
                      <a:pt x="30001" y="10567"/>
                    </a:cubicBezTo>
                    <a:cubicBezTo>
                      <a:pt x="29907" y="10661"/>
                      <a:pt x="29771" y="10705"/>
                      <a:pt x="29604" y="10705"/>
                    </a:cubicBezTo>
                    <a:cubicBezTo>
                      <a:pt x="29045" y="10705"/>
                      <a:pt x="28144" y="10212"/>
                      <a:pt x="27362" y="9431"/>
                    </a:cubicBezTo>
                    <a:cubicBezTo>
                      <a:pt x="26347" y="8416"/>
                      <a:pt x="25820" y="7198"/>
                      <a:pt x="26225" y="6751"/>
                    </a:cubicBezTo>
                    <a:cubicBezTo>
                      <a:pt x="26322" y="6654"/>
                      <a:pt x="26466" y="6608"/>
                      <a:pt x="26642" y="6608"/>
                    </a:cubicBezTo>
                    <a:close/>
                    <a:moveTo>
                      <a:pt x="16015" y="0"/>
                    </a:moveTo>
                    <a:cubicBezTo>
                      <a:pt x="10740" y="0"/>
                      <a:pt x="6338" y="2798"/>
                      <a:pt x="3208" y="5087"/>
                    </a:cubicBezTo>
                    <a:cubicBezTo>
                      <a:pt x="3654" y="8172"/>
                      <a:pt x="6293" y="11907"/>
                      <a:pt x="15387" y="15642"/>
                    </a:cubicBezTo>
                    <a:cubicBezTo>
                      <a:pt x="10393" y="14261"/>
                      <a:pt x="4101" y="11826"/>
                      <a:pt x="1341" y="7766"/>
                    </a:cubicBezTo>
                    <a:cubicBezTo>
                      <a:pt x="813" y="8862"/>
                      <a:pt x="407" y="10161"/>
                      <a:pt x="204" y="11460"/>
                    </a:cubicBezTo>
                    <a:cubicBezTo>
                      <a:pt x="407" y="11582"/>
                      <a:pt x="610" y="11623"/>
                      <a:pt x="813" y="11704"/>
                    </a:cubicBezTo>
                    <a:cubicBezTo>
                      <a:pt x="2802" y="12719"/>
                      <a:pt x="3979" y="14343"/>
                      <a:pt x="3452" y="15317"/>
                    </a:cubicBezTo>
                    <a:cubicBezTo>
                      <a:pt x="3213" y="15794"/>
                      <a:pt x="2623" y="16033"/>
                      <a:pt x="1847" y="16033"/>
                    </a:cubicBezTo>
                    <a:cubicBezTo>
                      <a:pt x="1304" y="16033"/>
                      <a:pt x="670" y="15916"/>
                      <a:pt x="1" y="15682"/>
                    </a:cubicBezTo>
                    <a:lnTo>
                      <a:pt x="1" y="15682"/>
                    </a:lnTo>
                    <a:cubicBezTo>
                      <a:pt x="42" y="16372"/>
                      <a:pt x="163" y="17103"/>
                      <a:pt x="326" y="17793"/>
                    </a:cubicBezTo>
                    <a:cubicBezTo>
                      <a:pt x="1990" y="18199"/>
                      <a:pt x="3167" y="19173"/>
                      <a:pt x="3005" y="20026"/>
                    </a:cubicBezTo>
                    <a:cubicBezTo>
                      <a:pt x="2883" y="20594"/>
                      <a:pt x="2274" y="20960"/>
                      <a:pt x="1422" y="21122"/>
                    </a:cubicBezTo>
                    <a:cubicBezTo>
                      <a:pt x="2843" y="24167"/>
                      <a:pt x="5278" y="26846"/>
                      <a:pt x="9094" y="28429"/>
                    </a:cubicBezTo>
                    <a:cubicBezTo>
                      <a:pt x="15265" y="24085"/>
                      <a:pt x="12179" y="18930"/>
                      <a:pt x="19405" y="18321"/>
                    </a:cubicBezTo>
                    <a:cubicBezTo>
                      <a:pt x="25373" y="17793"/>
                      <a:pt x="31462" y="18727"/>
                      <a:pt x="35562" y="13815"/>
                    </a:cubicBezTo>
                    <a:cubicBezTo>
                      <a:pt x="28369" y="3235"/>
                      <a:pt x="21688" y="0"/>
                      <a:pt x="16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6246200" y="2853425"/>
                <a:ext cx="447600" cy="515575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0623" extrusionOk="0">
                    <a:moveTo>
                      <a:pt x="1341" y="0"/>
                    </a:moveTo>
                    <a:cubicBezTo>
                      <a:pt x="813" y="1096"/>
                      <a:pt x="407" y="2355"/>
                      <a:pt x="204" y="3694"/>
                    </a:cubicBezTo>
                    <a:cubicBezTo>
                      <a:pt x="407" y="3816"/>
                      <a:pt x="610" y="3857"/>
                      <a:pt x="813" y="3938"/>
                    </a:cubicBezTo>
                    <a:cubicBezTo>
                      <a:pt x="2802" y="4953"/>
                      <a:pt x="3979" y="6577"/>
                      <a:pt x="3452" y="7551"/>
                    </a:cubicBezTo>
                    <a:cubicBezTo>
                      <a:pt x="3213" y="8028"/>
                      <a:pt x="2623" y="8267"/>
                      <a:pt x="1847" y="8267"/>
                    </a:cubicBezTo>
                    <a:cubicBezTo>
                      <a:pt x="1304" y="8267"/>
                      <a:pt x="670" y="8150"/>
                      <a:pt x="1" y="7916"/>
                    </a:cubicBezTo>
                    <a:lnTo>
                      <a:pt x="1" y="7916"/>
                    </a:lnTo>
                    <a:cubicBezTo>
                      <a:pt x="42" y="8606"/>
                      <a:pt x="163" y="9337"/>
                      <a:pt x="326" y="10027"/>
                    </a:cubicBezTo>
                    <a:cubicBezTo>
                      <a:pt x="1990" y="10433"/>
                      <a:pt x="3167" y="11407"/>
                      <a:pt x="3005" y="12260"/>
                    </a:cubicBezTo>
                    <a:cubicBezTo>
                      <a:pt x="2883" y="12828"/>
                      <a:pt x="2274" y="13194"/>
                      <a:pt x="1422" y="13315"/>
                    </a:cubicBezTo>
                    <a:cubicBezTo>
                      <a:pt x="2843" y="16360"/>
                      <a:pt x="5278" y="19080"/>
                      <a:pt x="9094" y="20622"/>
                    </a:cubicBezTo>
                    <a:cubicBezTo>
                      <a:pt x="14818" y="16644"/>
                      <a:pt x="12585" y="11976"/>
                      <a:pt x="17903" y="10758"/>
                    </a:cubicBezTo>
                    <a:cubicBezTo>
                      <a:pt x="17092" y="8525"/>
                      <a:pt x="16280" y="8119"/>
                      <a:pt x="15387" y="7876"/>
                    </a:cubicBezTo>
                    <a:cubicBezTo>
                      <a:pt x="10393" y="6495"/>
                      <a:pt x="4101" y="4060"/>
                      <a:pt x="13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5" name="Google Shape;10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r>
              <a:rPr lang="en-US" altLang="ko-KR" dirty="0"/>
              <a:t>.</a:t>
            </a:r>
            <a:endParaRPr dirty="0"/>
          </a:p>
        </p:txBody>
      </p:sp>
      <p:grpSp>
        <p:nvGrpSpPr>
          <p:cNvPr id="1098" name="Google Shape;1098;p39"/>
          <p:cNvGrpSpPr/>
          <p:nvPr/>
        </p:nvGrpSpPr>
        <p:grpSpPr>
          <a:xfrm>
            <a:off x="1411942" y="3759000"/>
            <a:ext cx="174108" cy="174042"/>
            <a:chOff x="6080297" y="1216725"/>
            <a:chExt cx="801600" cy="801300"/>
          </a:xfrm>
        </p:grpSpPr>
        <p:sp>
          <p:nvSpPr>
            <p:cNvPr id="1099" name="Google Shape;1099;p39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2262492" y="2993350"/>
            <a:ext cx="174108" cy="174042"/>
            <a:chOff x="6080297" y="1216725"/>
            <a:chExt cx="801600" cy="801300"/>
          </a:xfrm>
        </p:grpSpPr>
        <p:sp>
          <p:nvSpPr>
            <p:cNvPr id="1102" name="Google Shape;1102;p39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9"/>
          <p:cNvGrpSpPr/>
          <p:nvPr/>
        </p:nvGrpSpPr>
        <p:grpSpPr>
          <a:xfrm>
            <a:off x="1237842" y="2889825"/>
            <a:ext cx="174108" cy="174042"/>
            <a:chOff x="6080297" y="1216725"/>
            <a:chExt cx="801600" cy="801300"/>
          </a:xfrm>
        </p:grpSpPr>
        <p:sp>
          <p:nvSpPr>
            <p:cNvPr id="1105" name="Google Shape;1105;p39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39"/>
          <p:cNvGrpSpPr/>
          <p:nvPr/>
        </p:nvGrpSpPr>
        <p:grpSpPr>
          <a:xfrm>
            <a:off x="1923167" y="4229463"/>
            <a:ext cx="174108" cy="174042"/>
            <a:chOff x="6080297" y="1216725"/>
            <a:chExt cx="801600" cy="801300"/>
          </a:xfrm>
        </p:grpSpPr>
        <p:sp>
          <p:nvSpPr>
            <p:cNvPr id="1113" name="Google Shape;1113;p39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A3E234-3A2C-CEAC-6AC0-A39284473BB3}"/>
              </a:ext>
            </a:extLst>
          </p:cNvPr>
          <p:cNvSpPr txBox="1"/>
          <p:nvPr/>
        </p:nvSpPr>
        <p:spPr>
          <a:xfrm>
            <a:off x="3875867" y="1528033"/>
            <a:ext cx="139226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Predict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96E2-85FF-55BB-3BD6-481B42DCEBEC}"/>
              </a:ext>
            </a:extLst>
          </p:cNvPr>
          <p:cNvSpPr txBox="1"/>
          <p:nvPr/>
        </p:nvSpPr>
        <p:spPr>
          <a:xfrm>
            <a:off x="4156363" y="1938524"/>
            <a:ext cx="47382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Companies make predictions</a:t>
            </a:r>
            <a:r>
              <a:rPr lang="ko-KR" alt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putting the data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they want into the model.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3A7BF-9DC4-A835-61AF-701DFCCD1A35}"/>
              </a:ext>
            </a:extLst>
          </p:cNvPr>
          <p:cNvSpPr txBox="1"/>
          <p:nvPr/>
        </p:nvSpPr>
        <p:spPr>
          <a:xfrm>
            <a:off x="3875867" y="2703515"/>
            <a:ext cx="290943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- Easy interpretation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4136-5EA9-D6DB-7AF1-BB5976C65C3F}"/>
              </a:ext>
            </a:extLst>
          </p:cNvPr>
          <p:cNvSpPr txBox="1"/>
          <p:nvPr/>
        </p:nvSpPr>
        <p:spPr>
          <a:xfrm>
            <a:off x="4103382" y="3113243"/>
            <a:ext cx="50406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Following the tree,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 analyze data based on conditions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unearth valuable insights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 it.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Models</a:t>
            </a:r>
            <a:endParaRPr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2F924D-F7F5-A3EC-59B9-956C7E710AD5}"/>
              </a:ext>
            </a:extLst>
          </p:cNvPr>
          <p:cNvCxnSpPr>
            <a:cxnSpLocks/>
          </p:cNvCxnSpPr>
          <p:nvPr/>
        </p:nvCxnSpPr>
        <p:spPr>
          <a:xfrm>
            <a:off x="4572000" y="1574322"/>
            <a:ext cx="0" cy="303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C9C5C3-50A2-742F-EF65-09476288B571}"/>
              </a:ext>
            </a:extLst>
          </p:cNvPr>
          <p:cNvSpPr txBox="1"/>
          <p:nvPr/>
        </p:nvSpPr>
        <p:spPr>
          <a:xfrm>
            <a:off x="5424985" y="1397350"/>
            <a:ext cx="268178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Logistic Regression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FE8D7-8F09-099E-81D0-946DA83A733D}"/>
              </a:ext>
            </a:extLst>
          </p:cNvPr>
          <p:cNvSpPr txBox="1"/>
          <p:nvPr/>
        </p:nvSpPr>
        <p:spPr>
          <a:xfrm>
            <a:off x="1037231" y="1397350"/>
            <a:ext cx="268178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bg2"/>
                </a:solidFill>
                <a:latin typeface="Consolas" panose="020B0609020204030204" pitchFamily="49" charset="0"/>
              </a:rPr>
              <a:t>Linear Regression</a:t>
            </a:r>
            <a:endParaRPr lang="en-US" altLang="ko-KR" sz="15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5D188-AB78-BADA-2129-49AC7F6F7702}"/>
              </a:ext>
            </a:extLst>
          </p:cNvPr>
          <p:cNvSpPr txBox="1"/>
          <p:nvPr/>
        </p:nvSpPr>
        <p:spPr>
          <a:xfrm>
            <a:off x="392375" y="2032161"/>
            <a:ext cx="397149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Preprocessing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Scaled dataset and generated polynomial features.</a:t>
            </a: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 Training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Trained on processed features.</a:t>
            </a: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 Evaluation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Evaluated using MSE and R².</a:t>
            </a: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Performance affected by overfitting and potential removal of important features.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F7397-9D5F-7B54-2018-64B077A62C85}"/>
              </a:ext>
            </a:extLst>
          </p:cNvPr>
          <p:cNvSpPr txBox="1"/>
          <p:nvPr/>
        </p:nvSpPr>
        <p:spPr>
          <a:xfrm>
            <a:off x="4864291" y="1869103"/>
            <a:ext cx="404087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Preprocessing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 imbalances were handled and features were standardized.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Model Training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 model was trained on the processed dataset.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Model Evaluation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 model was evaluated using accuracy, precision, recall, and F1 score.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Result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 tried combining various features and changing their order as it didn't fit our data, but training failed.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41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bg2"/>
                </a:solidFill>
              </a:rPr>
              <a:t>Conclusion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5D188-AB78-BADA-2129-49AC7F6F7702}"/>
              </a:ext>
            </a:extLst>
          </p:cNvPr>
          <p:cNvSpPr txBox="1"/>
          <p:nvPr/>
        </p:nvSpPr>
        <p:spPr>
          <a:xfrm>
            <a:off x="720000" y="1616323"/>
            <a:ext cx="785936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Decision Tree</a:t>
            </a:r>
          </a:p>
          <a:p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Handles non-linear relationships well but requires careful tuning.</a:t>
            </a:r>
          </a:p>
          <a:p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Logistic Regression</a:t>
            </a:r>
          </a:p>
          <a:p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Simple and interpretable, suitable for binary classification but less effective with complex data.</a:t>
            </a:r>
          </a:p>
          <a:p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- Linear Regression</a:t>
            </a:r>
          </a:p>
          <a:p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Good for continuous targets but needs extensive feature engineering.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03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Learned doing the project</a:t>
            </a:r>
            <a:endParaRPr dirty="0"/>
          </a:p>
        </p:txBody>
      </p:sp>
      <p:grpSp>
        <p:nvGrpSpPr>
          <p:cNvPr id="931" name="Google Shape;931;p35"/>
          <p:cNvGrpSpPr/>
          <p:nvPr/>
        </p:nvGrpSpPr>
        <p:grpSpPr>
          <a:xfrm>
            <a:off x="694350" y="1304512"/>
            <a:ext cx="1978200" cy="2203963"/>
            <a:chOff x="694350" y="1304512"/>
            <a:chExt cx="1978200" cy="2203963"/>
          </a:xfrm>
        </p:grpSpPr>
        <p:sp>
          <p:nvSpPr>
            <p:cNvPr id="932" name="Google Shape;932;p35"/>
            <p:cNvSpPr txBox="1"/>
            <p:nvPr/>
          </p:nvSpPr>
          <p:spPr>
            <a:xfrm>
              <a:off x="694350" y="2479225"/>
              <a:ext cx="1978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Memory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933" name="Google Shape;933;p35"/>
            <p:cNvSpPr txBox="1"/>
            <p:nvPr/>
          </p:nvSpPr>
          <p:spPr>
            <a:xfrm>
              <a:off x="694350" y="2818775"/>
              <a:ext cx="1978200" cy="6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"Machine learning requires significant resources."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34" name="Google Shape;934;p35"/>
            <p:cNvGrpSpPr/>
            <p:nvPr/>
          </p:nvGrpSpPr>
          <p:grpSpPr>
            <a:xfrm>
              <a:off x="1282650" y="1304512"/>
              <a:ext cx="801600" cy="801300"/>
              <a:chOff x="6080297" y="1216725"/>
              <a:chExt cx="801600" cy="801300"/>
            </a:xfrm>
          </p:grpSpPr>
          <p:sp>
            <p:nvSpPr>
              <p:cNvPr id="935" name="Google Shape;935;p35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5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lang="en" sz="3500" dirty="0">
                    <a:solidFill>
                      <a:schemeClr val="lt1"/>
                    </a:solidFill>
                    <a:latin typeface="Pridi"/>
                    <a:cs typeface="Pridi"/>
                    <a:sym typeface="Pridi"/>
                  </a:rPr>
                  <a:t>M</a:t>
                </a:r>
                <a:endParaRPr sz="3500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937" name="Google Shape;937;p35"/>
          <p:cNvGrpSpPr/>
          <p:nvPr/>
        </p:nvGrpSpPr>
        <p:grpSpPr>
          <a:xfrm>
            <a:off x="2634800" y="1304512"/>
            <a:ext cx="1978200" cy="3293563"/>
            <a:chOff x="2598150" y="1304512"/>
            <a:chExt cx="1978200" cy="3293563"/>
          </a:xfrm>
        </p:grpSpPr>
        <p:sp>
          <p:nvSpPr>
            <p:cNvPr id="938" name="Google Shape;938;p35"/>
            <p:cNvSpPr txBox="1"/>
            <p:nvPr/>
          </p:nvSpPr>
          <p:spPr>
            <a:xfrm>
              <a:off x="2598150" y="3914075"/>
              <a:ext cx="1978200" cy="6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“Choosing and find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the data”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35"/>
            <p:cNvSpPr txBox="1"/>
            <p:nvPr/>
          </p:nvSpPr>
          <p:spPr>
            <a:xfrm>
              <a:off x="2598150" y="3574400"/>
              <a:ext cx="1978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Data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grpSp>
          <p:nvGrpSpPr>
            <p:cNvPr id="940" name="Google Shape;940;p35"/>
            <p:cNvGrpSpPr/>
            <p:nvPr/>
          </p:nvGrpSpPr>
          <p:grpSpPr>
            <a:xfrm>
              <a:off x="3186453" y="1304512"/>
              <a:ext cx="801600" cy="801300"/>
              <a:chOff x="6080297" y="1216725"/>
              <a:chExt cx="801600" cy="801300"/>
            </a:xfrm>
          </p:grpSpPr>
          <p:sp>
            <p:nvSpPr>
              <p:cNvPr id="941" name="Google Shape;941;p35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3500" dirty="0">
                    <a:solidFill>
                      <a:schemeClr val="lt1"/>
                    </a:solidFill>
                    <a:latin typeface="Pridi"/>
                    <a:cs typeface="Pridi"/>
                    <a:sym typeface="Pridi"/>
                  </a:rPr>
                  <a:t>D</a:t>
                </a:r>
                <a:endParaRPr dirty="0"/>
              </a:p>
            </p:txBody>
          </p:sp>
        </p:grpSp>
      </p:grpSp>
      <p:grpSp>
        <p:nvGrpSpPr>
          <p:cNvPr id="943" name="Google Shape;943;p35"/>
          <p:cNvGrpSpPr/>
          <p:nvPr/>
        </p:nvGrpSpPr>
        <p:grpSpPr>
          <a:xfrm>
            <a:off x="4575249" y="1304512"/>
            <a:ext cx="1978200" cy="2203963"/>
            <a:chOff x="4575249" y="1304512"/>
            <a:chExt cx="1978200" cy="2203963"/>
          </a:xfrm>
        </p:grpSpPr>
        <p:sp>
          <p:nvSpPr>
            <p:cNvPr id="944" name="Google Shape;944;p35"/>
            <p:cNvSpPr txBox="1"/>
            <p:nvPr/>
          </p:nvSpPr>
          <p:spPr>
            <a:xfrm>
              <a:off x="4575249" y="2479225"/>
              <a:ext cx="1978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Model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945" name="Google Shape;945;p35"/>
            <p:cNvSpPr txBox="1"/>
            <p:nvPr/>
          </p:nvSpPr>
          <p:spPr>
            <a:xfrm>
              <a:off x="4575249" y="2818775"/>
              <a:ext cx="1978200" cy="6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"Selecting a model that suits the purpose and data."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6" name="Google Shape;946;p35"/>
            <p:cNvGrpSpPr/>
            <p:nvPr/>
          </p:nvGrpSpPr>
          <p:grpSpPr>
            <a:xfrm>
              <a:off x="5163549" y="1304512"/>
              <a:ext cx="801600" cy="801300"/>
              <a:chOff x="6080297" y="1216725"/>
              <a:chExt cx="801600" cy="801300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3500" dirty="0">
                    <a:solidFill>
                      <a:schemeClr val="lt1"/>
                    </a:solidFill>
                    <a:latin typeface="Pridi"/>
                    <a:cs typeface="Pridi"/>
                    <a:sym typeface="Pridi"/>
                  </a:rPr>
                  <a:t>M</a:t>
                </a:r>
                <a:endParaRPr dirty="0"/>
              </a:p>
            </p:txBody>
          </p:sp>
        </p:grpSp>
      </p:grpSp>
      <p:grpSp>
        <p:nvGrpSpPr>
          <p:cNvPr id="949" name="Google Shape;949;p35"/>
          <p:cNvGrpSpPr/>
          <p:nvPr/>
        </p:nvGrpSpPr>
        <p:grpSpPr>
          <a:xfrm>
            <a:off x="6515699" y="1304512"/>
            <a:ext cx="1908300" cy="3299381"/>
            <a:chOff x="6515699" y="1304512"/>
            <a:chExt cx="1908300" cy="3299381"/>
          </a:xfrm>
        </p:grpSpPr>
        <p:sp>
          <p:nvSpPr>
            <p:cNvPr id="950" name="Google Shape;950;p35"/>
            <p:cNvSpPr txBox="1"/>
            <p:nvPr/>
          </p:nvSpPr>
          <p:spPr>
            <a:xfrm>
              <a:off x="6515699" y="3574400"/>
              <a:ext cx="1908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Selection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951" name="Google Shape;951;p35"/>
            <p:cNvSpPr txBox="1"/>
            <p:nvPr/>
          </p:nvSpPr>
          <p:spPr>
            <a:xfrm>
              <a:off x="6515699" y="3919893"/>
              <a:ext cx="1908300" cy="6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"Selecting appropriate features."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52" name="Google Shape;952;p35"/>
            <p:cNvGrpSpPr/>
            <p:nvPr/>
          </p:nvGrpSpPr>
          <p:grpSpPr>
            <a:xfrm>
              <a:off x="7069045" y="1304512"/>
              <a:ext cx="801600" cy="801300"/>
              <a:chOff x="6080297" y="1216725"/>
              <a:chExt cx="801600" cy="801300"/>
            </a:xfrm>
          </p:grpSpPr>
          <p:sp>
            <p:nvSpPr>
              <p:cNvPr id="953" name="Google Shape;953;p35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5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3500" dirty="0">
                    <a:solidFill>
                      <a:schemeClr val="lt1"/>
                    </a:solidFill>
                    <a:latin typeface="Pridi"/>
                    <a:cs typeface="Pridi"/>
                    <a:sym typeface="Pridi"/>
                  </a:rPr>
                  <a:t>S</a:t>
                </a:r>
                <a:endParaRPr dirty="0"/>
              </a:p>
            </p:txBody>
          </p:sp>
        </p:grpSp>
      </p:grpSp>
      <p:cxnSp>
        <p:nvCxnSpPr>
          <p:cNvPr id="955" name="Google Shape;955;p35"/>
          <p:cNvCxnSpPr>
            <a:stCxn id="942" idx="4"/>
            <a:endCxn id="939" idx="0"/>
          </p:cNvCxnSpPr>
          <p:nvPr/>
        </p:nvCxnSpPr>
        <p:spPr>
          <a:xfrm>
            <a:off x="3623921" y="2087662"/>
            <a:ext cx="0" cy="1486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35"/>
          <p:cNvCxnSpPr>
            <a:stCxn id="936" idx="4"/>
            <a:endCxn id="932" idx="0"/>
          </p:cNvCxnSpPr>
          <p:nvPr/>
        </p:nvCxnSpPr>
        <p:spPr>
          <a:xfrm>
            <a:off x="1683469" y="2087662"/>
            <a:ext cx="0" cy="39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35"/>
          <p:cNvCxnSpPr>
            <a:stCxn id="948" idx="4"/>
            <a:endCxn id="944" idx="0"/>
          </p:cNvCxnSpPr>
          <p:nvPr/>
        </p:nvCxnSpPr>
        <p:spPr>
          <a:xfrm>
            <a:off x="5564368" y="2087662"/>
            <a:ext cx="0" cy="39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35"/>
          <p:cNvCxnSpPr>
            <a:stCxn id="954" idx="4"/>
            <a:endCxn id="950" idx="0"/>
          </p:cNvCxnSpPr>
          <p:nvPr/>
        </p:nvCxnSpPr>
        <p:spPr>
          <a:xfrm>
            <a:off x="7469864" y="2087662"/>
            <a:ext cx="0" cy="1486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35"/>
          <p:cNvCxnSpPr>
            <a:endCxn id="942" idx="2"/>
          </p:cNvCxnSpPr>
          <p:nvPr/>
        </p:nvCxnSpPr>
        <p:spPr>
          <a:xfrm>
            <a:off x="2066021" y="1705162"/>
            <a:ext cx="1175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35"/>
          <p:cNvCxnSpPr>
            <a:stCxn id="942" idx="6"/>
            <a:endCxn id="948" idx="2"/>
          </p:cNvCxnSpPr>
          <p:nvPr/>
        </p:nvCxnSpPr>
        <p:spPr>
          <a:xfrm>
            <a:off x="4006421" y="1705162"/>
            <a:ext cx="1175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35"/>
          <p:cNvCxnSpPr>
            <a:stCxn id="948" idx="6"/>
            <a:endCxn id="954" idx="2"/>
          </p:cNvCxnSpPr>
          <p:nvPr/>
        </p:nvCxnSpPr>
        <p:spPr>
          <a:xfrm>
            <a:off x="5946868" y="1705162"/>
            <a:ext cx="1140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90764" y="402602"/>
            <a:ext cx="7704000" cy="67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Learned doing the project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A09EF-2674-9676-0F09-AF6F6A4A9EDD}"/>
              </a:ext>
            </a:extLst>
          </p:cNvPr>
          <p:cNvSpPr txBox="1"/>
          <p:nvPr/>
        </p:nvSpPr>
        <p:spPr>
          <a:xfrm>
            <a:off x="590764" y="3892619"/>
            <a:ext cx="54413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Memory usage of </a:t>
            </a:r>
            <a:r>
              <a:rPr lang="en" altLang="ko-K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" altLang="ko-K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is 11.69 MB</a:t>
            </a:r>
          </a:p>
          <a:p>
            <a:r>
              <a:rPr lang="en" altLang="ko-K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Memory usage became: 1.4609670639038086 MB</a:t>
            </a:r>
            <a:endParaRPr lang="ko-KR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47E9A-F0E8-DAC7-3E7F-F5D61E2AFF0B}"/>
              </a:ext>
            </a:extLst>
          </p:cNvPr>
          <p:cNvSpPr txBox="1"/>
          <p:nvPr/>
        </p:nvSpPr>
        <p:spPr>
          <a:xfrm>
            <a:off x="590764" y="1250881"/>
            <a:ext cx="7704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- </a:t>
            </a:r>
            <a:r>
              <a:rPr lang="en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Iterate over every column 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- </a:t>
            </a:r>
            <a:r>
              <a:rPr lang="en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Determine if the column is numeric 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- </a:t>
            </a:r>
            <a:r>
              <a:rPr lang="en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Determine if the column can be represented by an integer 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- </a:t>
            </a:r>
            <a:r>
              <a:rPr lang="en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Find the min and the max value 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- </a:t>
            </a:r>
            <a:r>
              <a:rPr lang="en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Determine and apply the smallest datatype that can fit the range of values</a:t>
            </a:r>
          </a:p>
        </p:txBody>
      </p:sp>
    </p:spTree>
    <p:extLst>
      <p:ext uri="{BB962C8B-B14F-4D97-AF65-F5344CB8AC3E}">
        <p14:creationId xmlns:p14="http://schemas.microsoft.com/office/powerpoint/2010/main" val="221779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2875388" y="2206602"/>
            <a:ext cx="3393223" cy="730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dirty="0">
                <a:solidFill>
                  <a:srgbClr val="7030A0"/>
                </a:solidFill>
              </a:rPr>
              <a:t>Thank You</a:t>
            </a:r>
            <a:endParaRPr sz="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2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95;p42">
            <a:extLst>
              <a:ext uri="{FF2B5EF4-FFF2-40B4-BE49-F238E27FC236}">
                <a16:creationId xmlns:a16="http://schemas.microsoft.com/office/drawing/2014/main" id="{2129850C-F914-9254-68C2-3803C233D7D8}"/>
              </a:ext>
            </a:extLst>
          </p:cNvPr>
          <p:cNvSpPr/>
          <p:nvPr/>
        </p:nvSpPr>
        <p:spPr>
          <a:xfrm>
            <a:off x="720000" y="1209119"/>
            <a:ext cx="7655412" cy="1307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1471431" y="2633062"/>
            <a:ext cx="2139155" cy="2065413"/>
            <a:chOff x="6021000" y="1282675"/>
            <a:chExt cx="2578200" cy="2577900"/>
          </a:xfrm>
        </p:grpSpPr>
        <p:sp>
          <p:nvSpPr>
            <p:cNvPr id="1051" name="Google Shape;1051;p39"/>
            <p:cNvSpPr/>
            <p:nvPr/>
          </p:nvSpPr>
          <p:spPr>
            <a:xfrm>
              <a:off x="6021000" y="1282675"/>
              <a:ext cx="2578200" cy="25779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079925" y="1341600"/>
              <a:ext cx="2460300" cy="246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9"/>
          <p:cNvGrpSpPr/>
          <p:nvPr/>
        </p:nvGrpSpPr>
        <p:grpSpPr>
          <a:xfrm>
            <a:off x="1670337" y="3056812"/>
            <a:ext cx="1741302" cy="1217912"/>
            <a:chOff x="3375229" y="2861254"/>
            <a:chExt cx="2393569" cy="1611420"/>
          </a:xfrm>
        </p:grpSpPr>
        <p:grpSp>
          <p:nvGrpSpPr>
            <p:cNvPr id="1054" name="Google Shape;1054;p39"/>
            <p:cNvGrpSpPr/>
            <p:nvPr/>
          </p:nvGrpSpPr>
          <p:grpSpPr>
            <a:xfrm flipH="1">
              <a:off x="3375229" y="2861254"/>
              <a:ext cx="2393569" cy="1419876"/>
              <a:chOff x="391350" y="2417025"/>
              <a:chExt cx="1851175" cy="1098125"/>
            </a:xfrm>
          </p:grpSpPr>
          <p:sp>
            <p:nvSpPr>
              <p:cNvPr id="1055" name="Google Shape;1055;p39"/>
              <p:cNvSpPr/>
              <p:nvPr/>
            </p:nvSpPr>
            <p:spPr>
              <a:xfrm>
                <a:off x="1760425" y="3032025"/>
                <a:ext cx="233450" cy="233450"/>
              </a:xfrm>
              <a:custGeom>
                <a:avLst/>
                <a:gdLst/>
                <a:ahLst/>
                <a:cxnLst/>
                <a:rect l="l" t="t" r="r" b="b"/>
                <a:pathLst>
                  <a:path w="9338" h="9338" extrusionOk="0">
                    <a:moveTo>
                      <a:pt x="4669" y="2396"/>
                    </a:moveTo>
                    <a:cubicBezTo>
                      <a:pt x="5928" y="2396"/>
                      <a:pt x="6943" y="3411"/>
                      <a:pt x="6943" y="4669"/>
                    </a:cubicBezTo>
                    <a:cubicBezTo>
                      <a:pt x="6943" y="5928"/>
                      <a:pt x="5928" y="6943"/>
                      <a:pt x="4669" y="6943"/>
                    </a:cubicBezTo>
                    <a:cubicBezTo>
                      <a:pt x="3411" y="6943"/>
                      <a:pt x="2396" y="5928"/>
                      <a:pt x="2396" y="4669"/>
                    </a:cubicBezTo>
                    <a:cubicBezTo>
                      <a:pt x="2396" y="3411"/>
                      <a:pt x="3411" y="2396"/>
                      <a:pt x="4669" y="2396"/>
                    </a:cubicBezTo>
                    <a:close/>
                    <a:moveTo>
                      <a:pt x="4669" y="1"/>
                    </a:moveTo>
                    <a:cubicBezTo>
                      <a:pt x="2071" y="1"/>
                      <a:pt x="1" y="2071"/>
                      <a:pt x="1" y="4669"/>
                    </a:cubicBezTo>
                    <a:cubicBezTo>
                      <a:pt x="1" y="7267"/>
                      <a:pt x="2071" y="9338"/>
                      <a:pt x="4669" y="9338"/>
                    </a:cubicBezTo>
                    <a:cubicBezTo>
                      <a:pt x="7267" y="9338"/>
                      <a:pt x="9338" y="7267"/>
                      <a:pt x="9338" y="4669"/>
                    </a:cubicBezTo>
                    <a:cubicBezTo>
                      <a:pt x="9338" y="2071"/>
                      <a:pt x="7267" y="1"/>
                      <a:pt x="4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391350" y="2782375"/>
                <a:ext cx="733800" cy="732775"/>
              </a:xfrm>
              <a:custGeom>
                <a:avLst/>
                <a:gdLst/>
                <a:ahLst/>
                <a:cxnLst/>
                <a:rect l="l" t="t" r="r" b="b"/>
                <a:pathLst>
                  <a:path w="29352" h="29311" extrusionOk="0">
                    <a:moveTo>
                      <a:pt x="14737" y="1300"/>
                    </a:moveTo>
                    <a:cubicBezTo>
                      <a:pt x="22085" y="1300"/>
                      <a:pt x="28093" y="7308"/>
                      <a:pt x="28093" y="14655"/>
                    </a:cubicBezTo>
                    <a:cubicBezTo>
                      <a:pt x="28093" y="22003"/>
                      <a:pt x="22085" y="28011"/>
                      <a:pt x="14737" y="28011"/>
                    </a:cubicBezTo>
                    <a:cubicBezTo>
                      <a:pt x="7308" y="28011"/>
                      <a:pt x="1381" y="22003"/>
                      <a:pt x="1381" y="14655"/>
                    </a:cubicBezTo>
                    <a:cubicBezTo>
                      <a:pt x="1381" y="7308"/>
                      <a:pt x="7389" y="1300"/>
                      <a:pt x="14737" y="1300"/>
                    </a:cubicBezTo>
                    <a:close/>
                    <a:moveTo>
                      <a:pt x="14696" y="0"/>
                    </a:moveTo>
                    <a:cubicBezTo>
                      <a:pt x="6618" y="0"/>
                      <a:pt x="1" y="6536"/>
                      <a:pt x="1" y="14655"/>
                    </a:cubicBezTo>
                    <a:cubicBezTo>
                      <a:pt x="1" y="22774"/>
                      <a:pt x="6618" y="29310"/>
                      <a:pt x="14696" y="29310"/>
                    </a:cubicBezTo>
                    <a:cubicBezTo>
                      <a:pt x="22815" y="29310"/>
                      <a:pt x="29351" y="22734"/>
                      <a:pt x="29351" y="14655"/>
                    </a:cubicBezTo>
                    <a:cubicBezTo>
                      <a:pt x="29351" y="6536"/>
                      <a:pt x="22734" y="0"/>
                      <a:pt x="14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1257050" y="3057700"/>
                <a:ext cx="822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008" extrusionOk="0">
                    <a:moveTo>
                      <a:pt x="2625" y="0"/>
                    </a:moveTo>
                    <a:cubicBezTo>
                      <a:pt x="2558" y="0"/>
                      <a:pt x="2494" y="10"/>
                      <a:pt x="2436" y="29"/>
                    </a:cubicBezTo>
                    <a:lnTo>
                      <a:pt x="447" y="922"/>
                    </a:lnTo>
                    <a:cubicBezTo>
                      <a:pt x="122" y="1004"/>
                      <a:pt x="1" y="1369"/>
                      <a:pt x="122" y="1653"/>
                    </a:cubicBezTo>
                    <a:cubicBezTo>
                      <a:pt x="246" y="1901"/>
                      <a:pt x="489" y="2007"/>
                      <a:pt x="705" y="2007"/>
                    </a:cubicBezTo>
                    <a:cubicBezTo>
                      <a:pt x="772" y="2007"/>
                      <a:pt x="836" y="1997"/>
                      <a:pt x="894" y="1978"/>
                    </a:cubicBezTo>
                    <a:lnTo>
                      <a:pt x="2883" y="1125"/>
                    </a:lnTo>
                    <a:cubicBezTo>
                      <a:pt x="3208" y="963"/>
                      <a:pt x="3289" y="598"/>
                      <a:pt x="3208" y="354"/>
                    </a:cubicBezTo>
                    <a:cubicBezTo>
                      <a:pt x="3084" y="106"/>
                      <a:pt x="2841" y="0"/>
                      <a:pt x="26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1834525" y="31081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705" y="1"/>
                    </a:moveTo>
                    <a:cubicBezTo>
                      <a:pt x="812" y="1"/>
                      <a:pt x="41" y="772"/>
                      <a:pt x="41" y="1665"/>
                    </a:cubicBezTo>
                    <a:cubicBezTo>
                      <a:pt x="0" y="2599"/>
                      <a:pt x="731" y="3370"/>
                      <a:pt x="1705" y="3370"/>
                    </a:cubicBezTo>
                    <a:cubicBezTo>
                      <a:pt x="2639" y="3370"/>
                      <a:pt x="3370" y="2599"/>
                      <a:pt x="3370" y="1665"/>
                    </a:cubicBezTo>
                    <a:cubicBezTo>
                      <a:pt x="3370" y="772"/>
                      <a:pt x="2639" y="1"/>
                      <a:pt x="17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1286475" y="3070350"/>
                <a:ext cx="121825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5311" extrusionOk="0">
                    <a:moveTo>
                      <a:pt x="407" y="1"/>
                    </a:moveTo>
                    <a:cubicBezTo>
                      <a:pt x="327" y="1"/>
                      <a:pt x="253" y="27"/>
                      <a:pt x="204" y="92"/>
                    </a:cubicBezTo>
                    <a:cubicBezTo>
                      <a:pt x="41" y="254"/>
                      <a:pt x="1" y="498"/>
                      <a:pt x="123" y="660"/>
                    </a:cubicBezTo>
                    <a:lnTo>
                      <a:pt x="4101" y="5166"/>
                    </a:lnTo>
                    <a:cubicBezTo>
                      <a:pt x="4192" y="5257"/>
                      <a:pt x="4309" y="5310"/>
                      <a:pt x="4423" y="5310"/>
                    </a:cubicBezTo>
                    <a:cubicBezTo>
                      <a:pt x="4511" y="5310"/>
                      <a:pt x="4598" y="5278"/>
                      <a:pt x="4669" y="5207"/>
                    </a:cubicBezTo>
                    <a:cubicBezTo>
                      <a:pt x="4791" y="5085"/>
                      <a:pt x="4872" y="4801"/>
                      <a:pt x="4710" y="4679"/>
                    </a:cubicBezTo>
                    <a:lnTo>
                      <a:pt x="732" y="132"/>
                    </a:lnTo>
                    <a:cubicBezTo>
                      <a:pt x="659" y="59"/>
                      <a:pt x="527" y="1"/>
                      <a:pt x="407" y="1"/>
                    </a:cubicBezTo>
                    <a:close/>
                  </a:path>
                </a:pathLst>
              </a:custGeom>
              <a:solidFill>
                <a:srgbClr val="C2C7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1509750" y="2782375"/>
                <a:ext cx="732775" cy="732775"/>
              </a:xfrm>
              <a:custGeom>
                <a:avLst/>
                <a:gdLst/>
                <a:ahLst/>
                <a:cxnLst/>
                <a:rect l="l" t="t" r="r" b="b"/>
                <a:pathLst>
                  <a:path w="29311" h="29311" extrusionOk="0">
                    <a:moveTo>
                      <a:pt x="14696" y="1300"/>
                    </a:moveTo>
                    <a:cubicBezTo>
                      <a:pt x="22044" y="1300"/>
                      <a:pt x="28052" y="7308"/>
                      <a:pt x="28052" y="14655"/>
                    </a:cubicBezTo>
                    <a:cubicBezTo>
                      <a:pt x="28052" y="22003"/>
                      <a:pt x="22044" y="28011"/>
                      <a:pt x="14696" y="28011"/>
                    </a:cubicBezTo>
                    <a:cubicBezTo>
                      <a:pt x="7308" y="28011"/>
                      <a:pt x="1340" y="22003"/>
                      <a:pt x="1340" y="14655"/>
                    </a:cubicBezTo>
                    <a:cubicBezTo>
                      <a:pt x="1340" y="7308"/>
                      <a:pt x="7349" y="1300"/>
                      <a:pt x="14696" y="1300"/>
                    </a:cubicBezTo>
                    <a:close/>
                    <a:moveTo>
                      <a:pt x="14656" y="0"/>
                    </a:moveTo>
                    <a:cubicBezTo>
                      <a:pt x="6577" y="0"/>
                      <a:pt x="1" y="6536"/>
                      <a:pt x="1" y="14655"/>
                    </a:cubicBezTo>
                    <a:cubicBezTo>
                      <a:pt x="1" y="22774"/>
                      <a:pt x="6577" y="29310"/>
                      <a:pt x="14656" y="29310"/>
                    </a:cubicBezTo>
                    <a:cubicBezTo>
                      <a:pt x="22775" y="29310"/>
                      <a:pt x="29311" y="22734"/>
                      <a:pt x="29311" y="14655"/>
                    </a:cubicBezTo>
                    <a:cubicBezTo>
                      <a:pt x="29311" y="6536"/>
                      <a:pt x="22734" y="0"/>
                      <a:pt x="14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969850" y="2423475"/>
                <a:ext cx="128900" cy="264550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0582" extrusionOk="0">
                    <a:moveTo>
                      <a:pt x="4241" y="1"/>
                    </a:moveTo>
                    <a:cubicBezTo>
                      <a:pt x="4116" y="1"/>
                      <a:pt x="4002" y="110"/>
                      <a:pt x="3938" y="270"/>
                    </a:cubicBezTo>
                    <a:lnTo>
                      <a:pt x="0" y="9850"/>
                    </a:lnTo>
                    <a:cubicBezTo>
                      <a:pt x="325" y="10094"/>
                      <a:pt x="690" y="10338"/>
                      <a:pt x="1015" y="10581"/>
                    </a:cubicBezTo>
                    <a:lnTo>
                      <a:pt x="5034" y="757"/>
                    </a:lnTo>
                    <a:cubicBezTo>
                      <a:pt x="5156" y="554"/>
                      <a:pt x="5075" y="351"/>
                      <a:pt x="4953" y="270"/>
                    </a:cubicBezTo>
                    <a:lnTo>
                      <a:pt x="4344" y="26"/>
                    </a:lnTo>
                    <a:cubicBezTo>
                      <a:pt x="4309" y="9"/>
                      <a:pt x="4274" y="1"/>
                      <a:pt x="4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1530050" y="2534550"/>
                <a:ext cx="137050" cy="323100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924" extrusionOk="0">
                    <a:moveTo>
                      <a:pt x="4535" y="0"/>
                    </a:moveTo>
                    <a:cubicBezTo>
                      <a:pt x="4407" y="0"/>
                      <a:pt x="4217" y="116"/>
                      <a:pt x="4182" y="292"/>
                    </a:cubicBezTo>
                    <a:lnTo>
                      <a:pt x="82" y="12187"/>
                    </a:lnTo>
                    <a:cubicBezTo>
                      <a:pt x="1" y="12390"/>
                      <a:pt x="82" y="12633"/>
                      <a:pt x="244" y="12715"/>
                    </a:cubicBezTo>
                    <a:lnTo>
                      <a:pt x="853" y="12918"/>
                    </a:lnTo>
                    <a:cubicBezTo>
                      <a:pt x="870" y="12922"/>
                      <a:pt x="888" y="12924"/>
                      <a:pt x="905" y="12924"/>
                    </a:cubicBezTo>
                    <a:cubicBezTo>
                      <a:pt x="1056" y="12924"/>
                      <a:pt x="1223" y="12775"/>
                      <a:pt x="1259" y="12593"/>
                    </a:cubicBezTo>
                    <a:lnTo>
                      <a:pt x="5359" y="739"/>
                    </a:lnTo>
                    <a:cubicBezTo>
                      <a:pt x="5481" y="536"/>
                      <a:pt x="5359" y="252"/>
                      <a:pt x="5197" y="211"/>
                    </a:cubicBezTo>
                    <a:lnTo>
                      <a:pt x="4588" y="8"/>
                    </a:lnTo>
                    <a:cubicBezTo>
                      <a:pt x="4572" y="3"/>
                      <a:pt x="4555" y="0"/>
                      <a:pt x="45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9"/>
              <p:cNvSpPr/>
              <p:nvPr/>
            </p:nvSpPr>
            <p:spPr>
              <a:xfrm>
                <a:off x="1395075" y="2639400"/>
                <a:ext cx="242575" cy="586375"/>
              </a:xfrm>
              <a:custGeom>
                <a:avLst/>
                <a:gdLst/>
                <a:ahLst/>
                <a:cxnLst/>
                <a:rect l="l" t="t" r="r" b="b"/>
                <a:pathLst>
                  <a:path w="9703" h="23455" extrusionOk="0">
                    <a:moveTo>
                      <a:pt x="8220" y="1"/>
                    </a:moveTo>
                    <a:cubicBezTo>
                      <a:pt x="8028" y="1"/>
                      <a:pt x="7852" y="189"/>
                      <a:pt x="7754" y="483"/>
                    </a:cubicBezTo>
                    <a:lnTo>
                      <a:pt x="122" y="22404"/>
                    </a:lnTo>
                    <a:cubicBezTo>
                      <a:pt x="1" y="22729"/>
                      <a:pt x="122" y="23054"/>
                      <a:pt x="366" y="23135"/>
                    </a:cubicBezTo>
                    <a:lnTo>
                      <a:pt x="1340" y="23419"/>
                    </a:lnTo>
                    <a:cubicBezTo>
                      <a:pt x="1388" y="23443"/>
                      <a:pt x="1436" y="23454"/>
                      <a:pt x="1483" y="23454"/>
                    </a:cubicBezTo>
                    <a:cubicBezTo>
                      <a:pt x="1675" y="23454"/>
                      <a:pt x="1851" y="23266"/>
                      <a:pt x="1949" y="22972"/>
                    </a:cubicBezTo>
                    <a:lnTo>
                      <a:pt x="9581" y="1051"/>
                    </a:lnTo>
                    <a:cubicBezTo>
                      <a:pt x="9703" y="726"/>
                      <a:pt x="9581" y="361"/>
                      <a:pt x="9338" y="320"/>
                    </a:cubicBezTo>
                    <a:lnTo>
                      <a:pt x="8363" y="36"/>
                    </a:lnTo>
                    <a:cubicBezTo>
                      <a:pt x="8315" y="12"/>
                      <a:pt x="8267" y="1"/>
                      <a:pt x="82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9"/>
              <p:cNvSpPr/>
              <p:nvPr/>
            </p:nvSpPr>
            <p:spPr>
              <a:xfrm>
                <a:off x="878500" y="2574900"/>
                <a:ext cx="170525" cy="338425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13537" extrusionOk="0">
                    <a:moveTo>
                      <a:pt x="5434" y="0"/>
                    </a:moveTo>
                    <a:cubicBezTo>
                      <a:pt x="5196" y="0"/>
                      <a:pt x="4975" y="183"/>
                      <a:pt x="4872" y="424"/>
                    </a:cubicBezTo>
                    <a:lnTo>
                      <a:pt x="1" y="12359"/>
                    </a:lnTo>
                    <a:cubicBezTo>
                      <a:pt x="528" y="12724"/>
                      <a:pt x="1097" y="13130"/>
                      <a:pt x="1584" y="13536"/>
                    </a:cubicBezTo>
                    <a:lnTo>
                      <a:pt x="6699" y="1114"/>
                    </a:lnTo>
                    <a:cubicBezTo>
                      <a:pt x="6821" y="789"/>
                      <a:pt x="6780" y="465"/>
                      <a:pt x="6496" y="383"/>
                    </a:cubicBezTo>
                    <a:lnTo>
                      <a:pt x="5562" y="18"/>
                    </a:lnTo>
                    <a:cubicBezTo>
                      <a:pt x="5519" y="6"/>
                      <a:pt x="5476" y="0"/>
                      <a:pt x="54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9"/>
              <p:cNvSpPr/>
              <p:nvPr/>
            </p:nvSpPr>
            <p:spPr>
              <a:xfrm>
                <a:off x="734075" y="2865450"/>
                <a:ext cx="189100" cy="282375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1295" extrusionOk="0">
                    <a:moveTo>
                      <a:pt x="6496" y="0"/>
                    </a:moveTo>
                    <a:cubicBezTo>
                      <a:pt x="6338" y="0"/>
                      <a:pt x="6135" y="153"/>
                      <a:pt x="6062" y="372"/>
                    </a:cubicBezTo>
                    <a:cubicBezTo>
                      <a:pt x="6062" y="372"/>
                      <a:pt x="3301" y="8978"/>
                      <a:pt x="338" y="10764"/>
                    </a:cubicBezTo>
                    <a:cubicBezTo>
                      <a:pt x="0" y="10948"/>
                      <a:pt x="545" y="11295"/>
                      <a:pt x="1006" y="11295"/>
                    </a:cubicBezTo>
                    <a:cubicBezTo>
                      <a:pt x="1154" y="11295"/>
                      <a:pt x="1294" y="11259"/>
                      <a:pt x="1393" y="11170"/>
                    </a:cubicBezTo>
                    <a:cubicBezTo>
                      <a:pt x="4560" y="8450"/>
                      <a:pt x="7483" y="940"/>
                      <a:pt x="7483" y="940"/>
                    </a:cubicBezTo>
                    <a:cubicBezTo>
                      <a:pt x="7564" y="656"/>
                      <a:pt x="7523" y="372"/>
                      <a:pt x="7320" y="331"/>
                    </a:cubicBezTo>
                    <a:lnTo>
                      <a:pt x="6549" y="6"/>
                    </a:lnTo>
                    <a:cubicBezTo>
                      <a:pt x="6532" y="2"/>
                      <a:pt x="6515" y="0"/>
                      <a:pt x="6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997250" y="2660600"/>
                <a:ext cx="6170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24683" h="1300" extrusionOk="0">
                    <a:moveTo>
                      <a:pt x="0" y="0"/>
                    </a:moveTo>
                    <a:lnTo>
                      <a:pt x="41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  <a:moveTo>
                      <a:pt x="41" y="0"/>
                    </a:moveTo>
                    <a:lnTo>
                      <a:pt x="41" y="1258"/>
                    </a:lnTo>
                    <a:lnTo>
                      <a:pt x="24276" y="1299"/>
                    </a:lnTo>
                    <a:cubicBezTo>
                      <a:pt x="24479" y="1299"/>
                      <a:pt x="24682" y="1177"/>
                      <a:pt x="24682" y="1015"/>
                    </a:cubicBezTo>
                    <a:lnTo>
                      <a:pt x="24682" y="365"/>
                    </a:lnTo>
                    <a:cubicBezTo>
                      <a:pt x="24682" y="162"/>
                      <a:pt x="24479" y="41"/>
                      <a:pt x="24236" y="4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919100" y="2772225"/>
                <a:ext cx="512550" cy="434525"/>
              </a:xfrm>
              <a:custGeom>
                <a:avLst/>
                <a:gdLst/>
                <a:ahLst/>
                <a:cxnLst/>
                <a:rect l="l" t="t" r="r" b="b"/>
                <a:pathLst>
                  <a:path w="20502" h="17381" extrusionOk="0">
                    <a:moveTo>
                      <a:pt x="772" y="1"/>
                    </a:moveTo>
                    <a:lnTo>
                      <a:pt x="0" y="975"/>
                    </a:lnTo>
                    <a:lnTo>
                      <a:pt x="19486" y="17253"/>
                    </a:lnTo>
                    <a:cubicBezTo>
                      <a:pt x="19573" y="17340"/>
                      <a:pt x="19683" y="17381"/>
                      <a:pt x="19786" y="17381"/>
                    </a:cubicBezTo>
                    <a:cubicBezTo>
                      <a:pt x="19875" y="17381"/>
                      <a:pt x="19957" y="17351"/>
                      <a:pt x="20014" y="17294"/>
                    </a:cubicBezTo>
                    <a:lnTo>
                      <a:pt x="20420" y="16807"/>
                    </a:lnTo>
                    <a:cubicBezTo>
                      <a:pt x="20501" y="16685"/>
                      <a:pt x="20460" y="16442"/>
                      <a:pt x="20257" y="16279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1560500" y="2784075"/>
                <a:ext cx="346100" cy="38817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5527" extrusionOk="0">
                    <a:moveTo>
                      <a:pt x="799" y="1"/>
                    </a:moveTo>
                    <a:cubicBezTo>
                      <a:pt x="738" y="1"/>
                      <a:pt x="684" y="21"/>
                      <a:pt x="650" y="54"/>
                    </a:cubicBezTo>
                    <a:lnTo>
                      <a:pt x="122" y="541"/>
                    </a:lnTo>
                    <a:cubicBezTo>
                      <a:pt x="1" y="623"/>
                      <a:pt x="1" y="826"/>
                      <a:pt x="82" y="947"/>
                    </a:cubicBezTo>
                    <a:lnTo>
                      <a:pt x="12788" y="15399"/>
                    </a:lnTo>
                    <a:cubicBezTo>
                      <a:pt x="12832" y="15486"/>
                      <a:pt x="12910" y="15527"/>
                      <a:pt x="12992" y="15527"/>
                    </a:cubicBezTo>
                    <a:cubicBezTo>
                      <a:pt x="13064" y="15527"/>
                      <a:pt x="13138" y="15496"/>
                      <a:pt x="13194" y="15440"/>
                    </a:cubicBezTo>
                    <a:lnTo>
                      <a:pt x="13681" y="14993"/>
                    </a:lnTo>
                    <a:cubicBezTo>
                      <a:pt x="13844" y="14912"/>
                      <a:pt x="13844" y="14709"/>
                      <a:pt x="13722" y="14587"/>
                    </a:cubicBezTo>
                    <a:lnTo>
                      <a:pt x="1056" y="135"/>
                    </a:lnTo>
                    <a:cubicBezTo>
                      <a:pt x="985" y="40"/>
                      <a:pt x="886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1431625" y="3138600"/>
                <a:ext cx="46177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8471" h="3492" extrusionOk="0">
                    <a:moveTo>
                      <a:pt x="18187" y="0"/>
                    </a:moveTo>
                    <a:lnTo>
                      <a:pt x="162" y="2030"/>
                    </a:lnTo>
                    <a:lnTo>
                      <a:pt x="0" y="3492"/>
                    </a:lnTo>
                    <a:lnTo>
                      <a:pt x="0" y="3492"/>
                    </a:lnTo>
                    <a:lnTo>
                      <a:pt x="18146" y="1340"/>
                    </a:lnTo>
                    <a:cubicBezTo>
                      <a:pt x="18268" y="1340"/>
                      <a:pt x="18430" y="1178"/>
                      <a:pt x="18430" y="1015"/>
                    </a:cubicBezTo>
                    <a:lnTo>
                      <a:pt x="18471" y="325"/>
                    </a:lnTo>
                    <a:cubicBezTo>
                      <a:pt x="18471" y="163"/>
                      <a:pt x="18349" y="0"/>
                      <a:pt x="18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1272275" y="3085300"/>
                <a:ext cx="281150" cy="2466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867" extrusionOk="0">
                    <a:moveTo>
                      <a:pt x="4879" y="1998"/>
                    </a:moveTo>
                    <a:cubicBezTo>
                      <a:pt x="5039" y="1998"/>
                      <a:pt x="5202" y="2029"/>
                      <a:pt x="5359" y="2092"/>
                    </a:cubicBezTo>
                    <a:cubicBezTo>
                      <a:pt x="5968" y="2335"/>
                      <a:pt x="6252" y="3107"/>
                      <a:pt x="5968" y="3716"/>
                    </a:cubicBezTo>
                    <a:cubicBezTo>
                      <a:pt x="5757" y="4167"/>
                      <a:pt x="5301" y="4418"/>
                      <a:pt x="4831" y="4418"/>
                    </a:cubicBezTo>
                    <a:cubicBezTo>
                      <a:pt x="4667" y="4418"/>
                      <a:pt x="4502" y="4387"/>
                      <a:pt x="4344" y="4325"/>
                    </a:cubicBezTo>
                    <a:cubicBezTo>
                      <a:pt x="3735" y="4000"/>
                      <a:pt x="3492" y="3310"/>
                      <a:pt x="3735" y="2701"/>
                    </a:cubicBezTo>
                    <a:cubicBezTo>
                      <a:pt x="3976" y="2249"/>
                      <a:pt x="4418" y="1998"/>
                      <a:pt x="4879" y="1998"/>
                    </a:cubicBezTo>
                    <a:close/>
                    <a:moveTo>
                      <a:pt x="7517" y="3866"/>
                    </a:moveTo>
                    <a:cubicBezTo>
                      <a:pt x="7678" y="3866"/>
                      <a:pt x="7841" y="3896"/>
                      <a:pt x="7998" y="3959"/>
                    </a:cubicBezTo>
                    <a:cubicBezTo>
                      <a:pt x="8607" y="4284"/>
                      <a:pt x="8891" y="4974"/>
                      <a:pt x="8607" y="5583"/>
                    </a:cubicBezTo>
                    <a:cubicBezTo>
                      <a:pt x="8396" y="6035"/>
                      <a:pt x="7940" y="6285"/>
                      <a:pt x="7469" y="6285"/>
                    </a:cubicBezTo>
                    <a:cubicBezTo>
                      <a:pt x="7306" y="6285"/>
                      <a:pt x="7140" y="6255"/>
                      <a:pt x="6983" y="6192"/>
                    </a:cubicBezTo>
                    <a:cubicBezTo>
                      <a:pt x="6374" y="5908"/>
                      <a:pt x="6130" y="5177"/>
                      <a:pt x="6374" y="4568"/>
                    </a:cubicBezTo>
                    <a:cubicBezTo>
                      <a:pt x="6615" y="4116"/>
                      <a:pt x="7057" y="3866"/>
                      <a:pt x="7517" y="3866"/>
                    </a:cubicBezTo>
                    <a:close/>
                    <a:moveTo>
                      <a:pt x="4779" y="5188"/>
                    </a:moveTo>
                    <a:cubicBezTo>
                      <a:pt x="4947" y="5188"/>
                      <a:pt x="5117" y="5223"/>
                      <a:pt x="5278" y="5299"/>
                    </a:cubicBezTo>
                    <a:cubicBezTo>
                      <a:pt x="5887" y="5583"/>
                      <a:pt x="6130" y="6314"/>
                      <a:pt x="5887" y="6923"/>
                    </a:cubicBezTo>
                    <a:cubicBezTo>
                      <a:pt x="5646" y="7374"/>
                      <a:pt x="5204" y="7625"/>
                      <a:pt x="4744" y="7625"/>
                    </a:cubicBezTo>
                    <a:cubicBezTo>
                      <a:pt x="4583" y="7625"/>
                      <a:pt x="4420" y="7594"/>
                      <a:pt x="4263" y="7532"/>
                    </a:cubicBezTo>
                    <a:cubicBezTo>
                      <a:pt x="3654" y="7247"/>
                      <a:pt x="3329" y="6517"/>
                      <a:pt x="3654" y="5908"/>
                    </a:cubicBezTo>
                    <a:cubicBezTo>
                      <a:pt x="3863" y="5460"/>
                      <a:pt x="4313" y="5188"/>
                      <a:pt x="4779" y="5188"/>
                    </a:cubicBezTo>
                    <a:close/>
                    <a:moveTo>
                      <a:pt x="5668" y="0"/>
                    </a:moveTo>
                    <a:cubicBezTo>
                      <a:pt x="3809" y="0"/>
                      <a:pt x="2007" y="1086"/>
                      <a:pt x="1178" y="2863"/>
                    </a:cubicBezTo>
                    <a:cubicBezTo>
                      <a:pt x="1" y="5339"/>
                      <a:pt x="1097" y="8222"/>
                      <a:pt x="3532" y="9399"/>
                    </a:cubicBezTo>
                    <a:cubicBezTo>
                      <a:pt x="4213" y="9717"/>
                      <a:pt x="4920" y="9866"/>
                      <a:pt x="5613" y="9866"/>
                    </a:cubicBezTo>
                    <a:cubicBezTo>
                      <a:pt x="7483" y="9866"/>
                      <a:pt x="9250" y="8781"/>
                      <a:pt x="10109" y="7004"/>
                    </a:cubicBezTo>
                    <a:cubicBezTo>
                      <a:pt x="11245" y="4527"/>
                      <a:pt x="10149" y="1645"/>
                      <a:pt x="7714" y="468"/>
                    </a:cubicBezTo>
                    <a:cubicBezTo>
                      <a:pt x="7055" y="150"/>
                      <a:pt x="6358" y="0"/>
                      <a:pt x="56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1421475" y="3227650"/>
                <a:ext cx="121800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5311" extrusionOk="0">
                    <a:moveTo>
                      <a:pt x="426" y="1"/>
                    </a:moveTo>
                    <a:cubicBezTo>
                      <a:pt x="346" y="1"/>
                      <a:pt x="268" y="27"/>
                      <a:pt x="203" y="92"/>
                    </a:cubicBezTo>
                    <a:cubicBezTo>
                      <a:pt x="81" y="254"/>
                      <a:pt x="0" y="498"/>
                      <a:pt x="162" y="660"/>
                    </a:cubicBezTo>
                    <a:lnTo>
                      <a:pt x="4141" y="5166"/>
                    </a:lnTo>
                    <a:cubicBezTo>
                      <a:pt x="4209" y="5258"/>
                      <a:pt x="4329" y="5310"/>
                      <a:pt x="4442" y="5310"/>
                    </a:cubicBezTo>
                    <a:cubicBezTo>
                      <a:pt x="4531" y="5310"/>
                      <a:pt x="4615" y="5278"/>
                      <a:pt x="4669" y="5207"/>
                    </a:cubicBezTo>
                    <a:cubicBezTo>
                      <a:pt x="4831" y="5085"/>
                      <a:pt x="4871" y="4801"/>
                      <a:pt x="4750" y="4679"/>
                    </a:cubicBezTo>
                    <a:lnTo>
                      <a:pt x="771" y="133"/>
                    </a:lnTo>
                    <a:cubicBezTo>
                      <a:pt x="674" y="59"/>
                      <a:pt x="547" y="1"/>
                      <a:pt x="4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1487425" y="3329050"/>
                <a:ext cx="8527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440" extrusionOk="0">
                    <a:moveTo>
                      <a:pt x="618" y="0"/>
                    </a:moveTo>
                    <a:cubicBezTo>
                      <a:pt x="343" y="0"/>
                      <a:pt x="118" y="251"/>
                      <a:pt x="82" y="501"/>
                    </a:cubicBezTo>
                    <a:cubicBezTo>
                      <a:pt x="1" y="826"/>
                      <a:pt x="285" y="1110"/>
                      <a:pt x="569" y="1151"/>
                    </a:cubicBezTo>
                    <a:lnTo>
                      <a:pt x="2721" y="1435"/>
                    </a:lnTo>
                    <a:cubicBezTo>
                      <a:pt x="2741" y="1438"/>
                      <a:pt x="2763" y="1440"/>
                      <a:pt x="2784" y="1440"/>
                    </a:cubicBezTo>
                    <a:cubicBezTo>
                      <a:pt x="3051" y="1440"/>
                      <a:pt x="3333" y="1208"/>
                      <a:pt x="3370" y="907"/>
                    </a:cubicBezTo>
                    <a:cubicBezTo>
                      <a:pt x="3411" y="623"/>
                      <a:pt x="3167" y="298"/>
                      <a:pt x="2842" y="258"/>
                    </a:cubicBezTo>
                    <a:lnTo>
                      <a:pt x="731" y="14"/>
                    </a:lnTo>
                    <a:cubicBezTo>
                      <a:pt x="693" y="5"/>
                      <a:pt x="65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716125" y="3108150"/>
                <a:ext cx="852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370" extrusionOk="0">
                    <a:moveTo>
                      <a:pt x="1746" y="1"/>
                    </a:moveTo>
                    <a:cubicBezTo>
                      <a:pt x="812" y="1"/>
                      <a:pt x="82" y="772"/>
                      <a:pt x="82" y="1665"/>
                    </a:cubicBezTo>
                    <a:cubicBezTo>
                      <a:pt x="0" y="2599"/>
                      <a:pt x="772" y="3370"/>
                      <a:pt x="1746" y="3370"/>
                    </a:cubicBezTo>
                    <a:cubicBezTo>
                      <a:pt x="2639" y="3370"/>
                      <a:pt x="3410" y="2599"/>
                      <a:pt x="3410" y="1665"/>
                    </a:cubicBezTo>
                    <a:cubicBezTo>
                      <a:pt x="3410" y="772"/>
                      <a:pt x="2639" y="1"/>
                      <a:pt x="17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888650" y="2555050"/>
                <a:ext cx="1228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1340" extrusionOk="0">
                    <a:moveTo>
                      <a:pt x="650" y="0"/>
                    </a:moveTo>
                    <a:cubicBezTo>
                      <a:pt x="325" y="0"/>
                      <a:pt x="1" y="325"/>
                      <a:pt x="1" y="650"/>
                    </a:cubicBezTo>
                    <a:cubicBezTo>
                      <a:pt x="1" y="1015"/>
                      <a:pt x="325" y="1340"/>
                      <a:pt x="650" y="1340"/>
                    </a:cubicBezTo>
                    <a:lnTo>
                      <a:pt x="4263" y="1340"/>
                    </a:lnTo>
                    <a:cubicBezTo>
                      <a:pt x="4628" y="1340"/>
                      <a:pt x="4913" y="1015"/>
                      <a:pt x="4913" y="650"/>
                    </a:cubicBezTo>
                    <a:cubicBezTo>
                      <a:pt x="4913" y="284"/>
                      <a:pt x="4628" y="0"/>
                      <a:pt x="4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787175" y="2431900"/>
                <a:ext cx="25272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7606" extrusionOk="0">
                    <a:moveTo>
                      <a:pt x="9651" y="0"/>
                    </a:moveTo>
                    <a:cubicBezTo>
                      <a:pt x="9615" y="0"/>
                      <a:pt x="9578" y="5"/>
                      <a:pt x="9540" y="14"/>
                    </a:cubicBezTo>
                    <a:cubicBezTo>
                      <a:pt x="6373" y="14"/>
                      <a:pt x="3938" y="501"/>
                      <a:pt x="2233" y="1476"/>
                    </a:cubicBezTo>
                    <a:cubicBezTo>
                      <a:pt x="325" y="2572"/>
                      <a:pt x="0" y="3992"/>
                      <a:pt x="0" y="4723"/>
                    </a:cubicBezTo>
                    <a:cubicBezTo>
                      <a:pt x="122" y="6266"/>
                      <a:pt x="1502" y="7605"/>
                      <a:pt x="3166" y="7605"/>
                    </a:cubicBezTo>
                    <a:cubicBezTo>
                      <a:pt x="3451" y="7605"/>
                      <a:pt x="3654" y="7362"/>
                      <a:pt x="3654" y="7118"/>
                    </a:cubicBezTo>
                    <a:cubicBezTo>
                      <a:pt x="3654" y="6794"/>
                      <a:pt x="3410" y="6591"/>
                      <a:pt x="3166" y="6591"/>
                    </a:cubicBezTo>
                    <a:cubicBezTo>
                      <a:pt x="2111" y="6591"/>
                      <a:pt x="1177" y="5697"/>
                      <a:pt x="1177" y="4642"/>
                    </a:cubicBezTo>
                    <a:lnTo>
                      <a:pt x="1177" y="4358"/>
                    </a:lnTo>
                    <a:cubicBezTo>
                      <a:pt x="1583" y="5454"/>
                      <a:pt x="2923" y="6185"/>
                      <a:pt x="4628" y="6185"/>
                    </a:cubicBezTo>
                    <a:cubicBezTo>
                      <a:pt x="4953" y="6185"/>
                      <a:pt x="5156" y="5941"/>
                      <a:pt x="5156" y="5697"/>
                    </a:cubicBezTo>
                    <a:cubicBezTo>
                      <a:pt x="5156" y="5373"/>
                      <a:pt x="4871" y="5170"/>
                      <a:pt x="4628" y="5170"/>
                    </a:cubicBezTo>
                    <a:cubicBezTo>
                      <a:pt x="3045" y="5170"/>
                      <a:pt x="2111" y="4398"/>
                      <a:pt x="2111" y="3708"/>
                    </a:cubicBezTo>
                    <a:cubicBezTo>
                      <a:pt x="2111" y="3099"/>
                      <a:pt x="2639" y="2490"/>
                      <a:pt x="3654" y="2044"/>
                    </a:cubicBezTo>
                    <a:cubicBezTo>
                      <a:pt x="4628" y="1557"/>
                      <a:pt x="6414" y="1029"/>
                      <a:pt x="9621" y="1029"/>
                    </a:cubicBezTo>
                    <a:cubicBezTo>
                      <a:pt x="9905" y="1029"/>
                      <a:pt x="10108" y="745"/>
                      <a:pt x="10108" y="501"/>
                    </a:cubicBezTo>
                    <a:cubicBezTo>
                      <a:pt x="10108" y="251"/>
                      <a:pt x="9919" y="0"/>
                      <a:pt x="96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1477275" y="2471150"/>
                <a:ext cx="272025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3476" extrusionOk="0">
                    <a:moveTo>
                      <a:pt x="1702" y="1"/>
                    </a:moveTo>
                    <a:cubicBezTo>
                      <a:pt x="1019" y="1"/>
                      <a:pt x="195" y="145"/>
                      <a:pt x="163" y="596"/>
                    </a:cubicBezTo>
                    <a:lnTo>
                      <a:pt x="123" y="961"/>
                    </a:lnTo>
                    <a:cubicBezTo>
                      <a:pt x="1" y="1692"/>
                      <a:pt x="1422" y="2098"/>
                      <a:pt x="2234" y="2341"/>
                    </a:cubicBezTo>
                    <a:lnTo>
                      <a:pt x="6455" y="3397"/>
                    </a:lnTo>
                    <a:cubicBezTo>
                      <a:pt x="6618" y="3451"/>
                      <a:pt x="6814" y="3476"/>
                      <a:pt x="7030" y="3476"/>
                    </a:cubicBezTo>
                    <a:cubicBezTo>
                      <a:pt x="8434" y="3476"/>
                      <a:pt x="10723" y="2447"/>
                      <a:pt x="10759" y="1814"/>
                    </a:cubicBezTo>
                    <a:cubicBezTo>
                      <a:pt x="10880" y="1123"/>
                      <a:pt x="10677" y="271"/>
                      <a:pt x="9419" y="230"/>
                    </a:cubicBezTo>
                    <a:cubicBezTo>
                      <a:pt x="9419" y="230"/>
                      <a:pt x="3979" y="149"/>
                      <a:pt x="2193" y="27"/>
                    </a:cubicBezTo>
                    <a:cubicBezTo>
                      <a:pt x="2050" y="11"/>
                      <a:pt x="1881" y="1"/>
                      <a:pt x="17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840950" y="2590550"/>
                <a:ext cx="15632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1709" extrusionOk="0">
                    <a:moveTo>
                      <a:pt x="853" y="1"/>
                    </a:moveTo>
                    <a:cubicBezTo>
                      <a:pt x="366" y="1"/>
                      <a:pt x="1" y="407"/>
                      <a:pt x="1" y="853"/>
                    </a:cubicBezTo>
                    <a:cubicBezTo>
                      <a:pt x="1" y="1318"/>
                      <a:pt x="370" y="1709"/>
                      <a:pt x="791" y="1709"/>
                    </a:cubicBezTo>
                    <a:cubicBezTo>
                      <a:pt x="812" y="1709"/>
                      <a:pt x="832" y="1708"/>
                      <a:pt x="853" y="1706"/>
                    </a:cubicBezTo>
                    <a:lnTo>
                      <a:pt x="5359" y="1706"/>
                    </a:lnTo>
                    <a:cubicBezTo>
                      <a:pt x="5887" y="1706"/>
                      <a:pt x="6252" y="1341"/>
                      <a:pt x="6252" y="853"/>
                    </a:cubicBezTo>
                    <a:cubicBezTo>
                      <a:pt x="6252" y="366"/>
                      <a:pt x="5846" y="1"/>
                      <a:pt x="53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1009425" y="2417025"/>
                <a:ext cx="974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909" extrusionOk="0">
                    <a:moveTo>
                      <a:pt x="975" y="0"/>
                    </a:moveTo>
                    <a:cubicBezTo>
                      <a:pt x="447" y="0"/>
                      <a:pt x="0" y="447"/>
                      <a:pt x="0" y="934"/>
                    </a:cubicBezTo>
                    <a:cubicBezTo>
                      <a:pt x="0" y="1502"/>
                      <a:pt x="447" y="1908"/>
                      <a:pt x="975" y="1908"/>
                    </a:cubicBezTo>
                    <a:lnTo>
                      <a:pt x="2923" y="1908"/>
                    </a:lnTo>
                    <a:cubicBezTo>
                      <a:pt x="3492" y="1908"/>
                      <a:pt x="3898" y="1462"/>
                      <a:pt x="3898" y="934"/>
                    </a:cubicBezTo>
                    <a:cubicBezTo>
                      <a:pt x="3898" y="406"/>
                      <a:pt x="3451" y="0"/>
                      <a:pt x="2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1634600" y="2815925"/>
                <a:ext cx="8932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694" extrusionOk="0">
                    <a:moveTo>
                      <a:pt x="715" y="1"/>
                    </a:moveTo>
                    <a:cubicBezTo>
                      <a:pt x="572" y="1"/>
                      <a:pt x="433" y="53"/>
                      <a:pt x="325" y="160"/>
                    </a:cubicBezTo>
                    <a:cubicBezTo>
                      <a:pt x="81" y="445"/>
                      <a:pt x="0" y="851"/>
                      <a:pt x="284" y="1094"/>
                    </a:cubicBezTo>
                    <a:lnTo>
                      <a:pt x="2355" y="3489"/>
                    </a:lnTo>
                    <a:cubicBezTo>
                      <a:pt x="2486" y="3621"/>
                      <a:pt x="2666" y="3694"/>
                      <a:pt x="2841" y="3694"/>
                    </a:cubicBezTo>
                    <a:cubicBezTo>
                      <a:pt x="2990" y="3694"/>
                      <a:pt x="3136" y="3642"/>
                      <a:pt x="3248" y="3530"/>
                    </a:cubicBezTo>
                    <a:cubicBezTo>
                      <a:pt x="3532" y="3286"/>
                      <a:pt x="3572" y="2840"/>
                      <a:pt x="3329" y="2596"/>
                    </a:cubicBezTo>
                    <a:lnTo>
                      <a:pt x="1218" y="242"/>
                    </a:lnTo>
                    <a:cubicBezTo>
                      <a:pt x="1082" y="83"/>
                      <a:pt x="896" y="1"/>
                      <a:pt x="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856175" y="2771225"/>
                <a:ext cx="61925" cy="1082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328" extrusionOk="0">
                    <a:moveTo>
                      <a:pt x="1749" y="1"/>
                    </a:moveTo>
                    <a:cubicBezTo>
                      <a:pt x="1473" y="1"/>
                      <a:pt x="1223" y="162"/>
                      <a:pt x="1097" y="446"/>
                    </a:cubicBezTo>
                    <a:lnTo>
                      <a:pt x="82" y="3451"/>
                    </a:lnTo>
                    <a:cubicBezTo>
                      <a:pt x="1" y="3775"/>
                      <a:pt x="163" y="4141"/>
                      <a:pt x="488" y="4303"/>
                    </a:cubicBezTo>
                    <a:cubicBezTo>
                      <a:pt x="559" y="4319"/>
                      <a:pt x="631" y="4327"/>
                      <a:pt x="701" y="4327"/>
                    </a:cubicBezTo>
                    <a:cubicBezTo>
                      <a:pt x="989" y="4327"/>
                      <a:pt x="1250" y="4191"/>
                      <a:pt x="1381" y="3897"/>
                    </a:cubicBezTo>
                    <a:lnTo>
                      <a:pt x="2396" y="893"/>
                    </a:lnTo>
                    <a:cubicBezTo>
                      <a:pt x="2477" y="528"/>
                      <a:pt x="2314" y="162"/>
                      <a:pt x="1990" y="41"/>
                    </a:cubicBezTo>
                    <a:cubicBezTo>
                      <a:pt x="1909" y="14"/>
                      <a:pt x="1828" y="1"/>
                      <a:pt x="17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39"/>
            <p:cNvGrpSpPr/>
            <p:nvPr/>
          </p:nvGrpSpPr>
          <p:grpSpPr>
            <a:xfrm flipH="1">
              <a:off x="4412385" y="4093293"/>
              <a:ext cx="414753" cy="379381"/>
              <a:chOff x="6246200" y="2659275"/>
              <a:chExt cx="889075" cy="813250"/>
            </a:xfrm>
          </p:grpSpPr>
          <p:sp>
            <p:nvSpPr>
              <p:cNvPr id="1082" name="Google Shape;1082;p39"/>
              <p:cNvSpPr/>
              <p:nvPr/>
            </p:nvSpPr>
            <p:spPr>
              <a:xfrm>
                <a:off x="6431925" y="3005650"/>
                <a:ext cx="449625" cy="466875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18675" extrusionOk="0">
                    <a:moveTo>
                      <a:pt x="12058" y="13803"/>
                    </a:moveTo>
                    <a:cubicBezTo>
                      <a:pt x="12626" y="13803"/>
                      <a:pt x="13073" y="14249"/>
                      <a:pt x="13073" y="14818"/>
                    </a:cubicBezTo>
                    <a:cubicBezTo>
                      <a:pt x="13073" y="15386"/>
                      <a:pt x="12626" y="15833"/>
                      <a:pt x="12058" y="15833"/>
                    </a:cubicBezTo>
                    <a:cubicBezTo>
                      <a:pt x="11489" y="15833"/>
                      <a:pt x="11043" y="15386"/>
                      <a:pt x="11043" y="14818"/>
                    </a:cubicBezTo>
                    <a:cubicBezTo>
                      <a:pt x="11043" y="14249"/>
                      <a:pt x="11489" y="13803"/>
                      <a:pt x="12058" y="13803"/>
                    </a:cubicBezTo>
                    <a:close/>
                    <a:moveTo>
                      <a:pt x="17985" y="0"/>
                    </a:moveTo>
                    <a:lnTo>
                      <a:pt x="15427" y="41"/>
                    </a:lnTo>
                    <a:lnTo>
                      <a:pt x="11652" y="13072"/>
                    </a:lnTo>
                    <a:cubicBezTo>
                      <a:pt x="11489" y="13519"/>
                      <a:pt x="11165" y="13843"/>
                      <a:pt x="10677" y="13884"/>
                    </a:cubicBezTo>
                    <a:cubicBezTo>
                      <a:pt x="10556" y="13884"/>
                      <a:pt x="10353" y="13884"/>
                      <a:pt x="10190" y="13843"/>
                    </a:cubicBezTo>
                    <a:lnTo>
                      <a:pt x="529" y="9784"/>
                    </a:lnTo>
                    <a:cubicBezTo>
                      <a:pt x="285" y="10149"/>
                      <a:pt x="244" y="12098"/>
                      <a:pt x="1" y="12463"/>
                    </a:cubicBezTo>
                    <a:lnTo>
                      <a:pt x="10677" y="15792"/>
                    </a:lnTo>
                    <a:cubicBezTo>
                      <a:pt x="10799" y="15833"/>
                      <a:pt x="10880" y="15833"/>
                      <a:pt x="11002" y="15833"/>
                    </a:cubicBezTo>
                    <a:lnTo>
                      <a:pt x="15955" y="18674"/>
                    </a:lnTo>
                    <a:lnTo>
                      <a:pt x="17335" y="16441"/>
                    </a:lnTo>
                    <a:lnTo>
                      <a:pt x="13438" y="14615"/>
                    </a:lnTo>
                    <a:cubicBezTo>
                      <a:pt x="13478" y="14493"/>
                      <a:pt x="13600" y="14371"/>
                      <a:pt x="13641" y="14209"/>
                    </a:cubicBezTo>
                    <a:lnTo>
                      <a:pt x="179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6246200" y="2659275"/>
                <a:ext cx="889075" cy="710750"/>
              </a:xfrm>
              <a:custGeom>
                <a:avLst/>
                <a:gdLst/>
                <a:ahLst/>
                <a:cxnLst/>
                <a:rect l="l" t="t" r="r" b="b"/>
                <a:pathLst>
                  <a:path w="35563" h="28430" extrusionOk="0">
                    <a:moveTo>
                      <a:pt x="18427" y="1683"/>
                    </a:moveTo>
                    <a:cubicBezTo>
                      <a:pt x="19091" y="1683"/>
                      <a:pt x="20104" y="1980"/>
                      <a:pt x="21151" y="2529"/>
                    </a:cubicBezTo>
                    <a:cubicBezTo>
                      <a:pt x="22856" y="3341"/>
                      <a:pt x="23952" y="4478"/>
                      <a:pt x="23668" y="5006"/>
                    </a:cubicBezTo>
                    <a:cubicBezTo>
                      <a:pt x="23564" y="5214"/>
                      <a:pt x="23290" y="5313"/>
                      <a:pt x="22905" y="5313"/>
                    </a:cubicBezTo>
                    <a:cubicBezTo>
                      <a:pt x="22241" y="5313"/>
                      <a:pt x="21246" y="5018"/>
                      <a:pt x="20217" y="4478"/>
                    </a:cubicBezTo>
                    <a:cubicBezTo>
                      <a:pt x="18594" y="3585"/>
                      <a:pt x="17457" y="2489"/>
                      <a:pt x="17700" y="1961"/>
                    </a:cubicBezTo>
                    <a:cubicBezTo>
                      <a:pt x="17801" y="1773"/>
                      <a:pt x="18061" y="1683"/>
                      <a:pt x="18427" y="1683"/>
                    </a:cubicBezTo>
                    <a:close/>
                    <a:moveTo>
                      <a:pt x="26642" y="6608"/>
                    </a:moveTo>
                    <a:cubicBezTo>
                      <a:pt x="27202" y="6608"/>
                      <a:pt x="28092" y="7075"/>
                      <a:pt x="28864" y="7847"/>
                    </a:cubicBezTo>
                    <a:cubicBezTo>
                      <a:pt x="29960" y="8943"/>
                      <a:pt x="30447" y="10161"/>
                      <a:pt x="30001" y="10567"/>
                    </a:cubicBezTo>
                    <a:cubicBezTo>
                      <a:pt x="29907" y="10661"/>
                      <a:pt x="29771" y="10705"/>
                      <a:pt x="29604" y="10705"/>
                    </a:cubicBezTo>
                    <a:cubicBezTo>
                      <a:pt x="29045" y="10705"/>
                      <a:pt x="28144" y="10212"/>
                      <a:pt x="27362" y="9431"/>
                    </a:cubicBezTo>
                    <a:cubicBezTo>
                      <a:pt x="26347" y="8416"/>
                      <a:pt x="25820" y="7198"/>
                      <a:pt x="26225" y="6751"/>
                    </a:cubicBezTo>
                    <a:cubicBezTo>
                      <a:pt x="26322" y="6654"/>
                      <a:pt x="26466" y="6608"/>
                      <a:pt x="26642" y="6608"/>
                    </a:cubicBezTo>
                    <a:close/>
                    <a:moveTo>
                      <a:pt x="16015" y="0"/>
                    </a:moveTo>
                    <a:cubicBezTo>
                      <a:pt x="10740" y="0"/>
                      <a:pt x="6338" y="2798"/>
                      <a:pt x="3208" y="5087"/>
                    </a:cubicBezTo>
                    <a:cubicBezTo>
                      <a:pt x="3654" y="8172"/>
                      <a:pt x="6293" y="11907"/>
                      <a:pt x="15387" y="15642"/>
                    </a:cubicBezTo>
                    <a:cubicBezTo>
                      <a:pt x="10393" y="14261"/>
                      <a:pt x="4101" y="11826"/>
                      <a:pt x="1341" y="7766"/>
                    </a:cubicBezTo>
                    <a:cubicBezTo>
                      <a:pt x="813" y="8862"/>
                      <a:pt x="407" y="10161"/>
                      <a:pt x="204" y="11460"/>
                    </a:cubicBezTo>
                    <a:cubicBezTo>
                      <a:pt x="407" y="11582"/>
                      <a:pt x="610" y="11623"/>
                      <a:pt x="813" y="11704"/>
                    </a:cubicBezTo>
                    <a:cubicBezTo>
                      <a:pt x="2802" y="12719"/>
                      <a:pt x="3979" y="14343"/>
                      <a:pt x="3452" y="15317"/>
                    </a:cubicBezTo>
                    <a:cubicBezTo>
                      <a:pt x="3213" y="15794"/>
                      <a:pt x="2623" y="16033"/>
                      <a:pt x="1847" y="16033"/>
                    </a:cubicBezTo>
                    <a:cubicBezTo>
                      <a:pt x="1304" y="16033"/>
                      <a:pt x="670" y="15916"/>
                      <a:pt x="1" y="15682"/>
                    </a:cubicBezTo>
                    <a:lnTo>
                      <a:pt x="1" y="15682"/>
                    </a:lnTo>
                    <a:cubicBezTo>
                      <a:pt x="42" y="16372"/>
                      <a:pt x="163" y="17103"/>
                      <a:pt x="326" y="17793"/>
                    </a:cubicBezTo>
                    <a:cubicBezTo>
                      <a:pt x="1990" y="18199"/>
                      <a:pt x="3167" y="19173"/>
                      <a:pt x="3005" y="20026"/>
                    </a:cubicBezTo>
                    <a:cubicBezTo>
                      <a:pt x="2883" y="20594"/>
                      <a:pt x="2274" y="20960"/>
                      <a:pt x="1422" y="21122"/>
                    </a:cubicBezTo>
                    <a:cubicBezTo>
                      <a:pt x="2843" y="24167"/>
                      <a:pt x="5278" y="26846"/>
                      <a:pt x="9094" y="28429"/>
                    </a:cubicBezTo>
                    <a:cubicBezTo>
                      <a:pt x="15265" y="24085"/>
                      <a:pt x="12179" y="18930"/>
                      <a:pt x="19405" y="18321"/>
                    </a:cubicBezTo>
                    <a:cubicBezTo>
                      <a:pt x="25373" y="17793"/>
                      <a:pt x="31462" y="18727"/>
                      <a:pt x="35562" y="13815"/>
                    </a:cubicBezTo>
                    <a:cubicBezTo>
                      <a:pt x="28369" y="3235"/>
                      <a:pt x="21688" y="0"/>
                      <a:pt x="16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6246200" y="2853425"/>
                <a:ext cx="447600" cy="515575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0623" extrusionOk="0">
                    <a:moveTo>
                      <a:pt x="1341" y="0"/>
                    </a:moveTo>
                    <a:cubicBezTo>
                      <a:pt x="813" y="1096"/>
                      <a:pt x="407" y="2355"/>
                      <a:pt x="204" y="3694"/>
                    </a:cubicBezTo>
                    <a:cubicBezTo>
                      <a:pt x="407" y="3816"/>
                      <a:pt x="610" y="3857"/>
                      <a:pt x="813" y="3938"/>
                    </a:cubicBezTo>
                    <a:cubicBezTo>
                      <a:pt x="2802" y="4953"/>
                      <a:pt x="3979" y="6577"/>
                      <a:pt x="3452" y="7551"/>
                    </a:cubicBezTo>
                    <a:cubicBezTo>
                      <a:pt x="3213" y="8028"/>
                      <a:pt x="2623" y="8267"/>
                      <a:pt x="1847" y="8267"/>
                    </a:cubicBezTo>
                    <a:cubicBezTo>
                      <a:pt x="1304" y="8267"/>
                      <a:pt x="670" y="8150"/>
                      <a:pt x="1" y="7916"/>
                    </a:cubicBezTo>
                    <a:lnTo>
                      <a:pt x="1" y="7916"/>
                    </a:lnTo>
                    <a:cubicBezTo>
                      <a:pt x="42" y="8606"/>
                      <a:pt x="163" y="9337"/>
                      <a:pt x="326" y="10027"/>
                    </a:cubicBezTo>
                    <a:cubicBezTo>
                      <a:pt x="1990" y="10433"/>
                      <a:pt x="3167" y="11407"/>
                      <a:pt x="3005" y="12260"/>
                    </a:cubicBezTo>
                    <a:cubicBezTo>
                      <a:pt x="2883" y="12828"/>
                      <a:pt x="2274" y="13194"/>
                      <a:pt x="1422" y="13315"/>
                    </a:cubicBezTo>
                    <a:cubicBezTo>
                      <a:pt x="2843" y="16360"/>
                      <a:pt x="5278" y="19080"/>
                      <a:pt x="9094" y="20622"/>
                    </a:cubicBezTo>
                    <a:cubicBezTo>
                      <a:pt x="14818" y="16644"/>
                      <a:pt x="12585" y="11976"/>
                      <a:pt x="17903" y="10758"/>
                    </a:cubicBezTo>
                    <a:cubicBezTo>
                      <a:pt x="17092" y="8525"/>
                      <a:pt x="16280" y="8119"/>
                      <a:pt x="15387" y="7876"/>
                    </a:cubicBezTo>
                    <a:cubicBezTo>
                      <a:pt x="10393" y="6495"/>
                      <a:pt x="4101" y="4060"/>
                      <a:pt x="13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5" name="Google Shape;10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</a:t>
            </a:r>
            <a:r>
              <a:rPr lang="en-US" altLang="ko-KR" dirty="0">
                <a:solidFill>
                  <a:schemeClr val="accent1"/>
                </a:solidFill>
              </a:rPr>
              <a:t>objective</a:t>
            </a:r>
            <a:endParaRPr dirty="0"/>
          </a:p>
        </p:txBody>
      </p:sp>
      <p:sp>
        <p:nvSpPr>
          <p:cNvPr id="1096" name="Google Shape;1096;p39"/>
          <p:cNvSpPr txBox="1"/>
          <p:nvPr/>
        </p:nvSpPr>
        <p:spPr>
          <a:xfrm>
            <a:off x="916233" y="1382416"/>
            <a:ext cx="7262945" cy="88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In which </a:t>
            </a:r>
            <a:r>
              <a:rPr lang="en-US" altLang="ko-KR" sz="2200" b="1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season</a:t>
            </a: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should,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I </a:t>
            </a:r>
            <a:r>
              <a:rPr lang="en-US" altLang="ko-KR" sz="2200" b="1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advertise</a:t>
            </a: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to </a:t>
            </a:r>
            <a:r>
              <a:rPr lang="en-US" altLang="ko-KR" sz="2200" b="1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whom</a:t>
            </a:r>
            <a:r>
              <a:rPr lang="ko-KR" alt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</a:t>
            </a:r>
            <a:r>
              <a:rPr lang="en-US" altLang="ko-KR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It be effective?</a:t>
            </a:r>
            <a:r>
              <a:rPr lang="ko-KR" altLang="en-US"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rPr>
              <a:t> </a:t>
            </a:r>
            <a:endParaRPr sz="2200" dirty="0">
              <a:solidFill>
                <a:schemeClr val="dk2"/>
              </a:solidFill>
              <a:latin typeface="Pridi"/>
              <a:ea typeface="Pridi"/>
              <a:cs typeface="Pridi"/>
              <a:sym typeface="Pridi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1092A045-291C-FA2C-CD5E-F0B4B8FE227C}"/>
              </a:ext>
            </a:extLst>
          </p:cNvPr>
          <p:cNvSpPr/>
          <p:nvPr/>
        </p:nvSpPr>
        <p:spPr>
          <a:xfrm>
            <a:off x="3994400" y="3282361"/>
            <a:ext cx="808783" cy="683318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EBE87B-41AA-D304-2022-B451081C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71" y="2834150"/>
            <a:ext cx="2677542" cy="17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932351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dirty="0">
                <a:solidFill>
                  <a:schemeClr val="accent1"/>
                </a:solidFill>
              </a:rPr>
              <a:t>Data Exploration</a:t>
            </a:r>
            <a:endParaRPr sz="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9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019" name="Google Shape;1019;p38"/>
          <p:cNvSpPr/>
          <p:nvPr/>
        </p:nvSpPr>
        <p:spPr>
          <a:xfrm>
            <a:off x="855900" y="2784225"/>
            <a:ext cx="2132700" cy="257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855900" y="2784225"/>
            <a:ext cx="2132630" cy="25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cxnSp>
        <p:nvCxnSpPr>
          <p:cNvPr id="1021" name="Google Shape;1021;p38"/>
          <p:cNvCxnSpPr>
            <a:cxnSpLocks/>
            <a:stCxn id="1022" idx="4"/>
            <a:endCxn id="1019" idx="0"/>
          </p:cNvCxnSpPr>
          <p:nvPr/>
        </p:nvCxnSpPr>
        <p:spPr>
          <a:xfrm>
            <a:off x="1922053" y="2504403"/>
            <a:ext cx="300" cy="27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023" name="Google Shape;1023;p38"/>
          <p:cNvSpPr/>
          <p:nvPr/>
        </p:nvSpPr>
        <p:spPr>
          <a:xfrm>
            <a:off x="3505638" y="2784225"/>
            <a:ext cx="2132700" cy="257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3505646" y="2784225"/>
            <a:ext cx="2132549" cy="25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6155349" y="2784225"/>
            <a:ext cx="2132700" cy="257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6155374" y="2784225"/>
            <a:ext cx="2132405" cy="25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7" name="Google Shape;1027;p38"/>
          <p:cNvCxnSpPr>
            <a:stCxn id="1028" idx="4"/>
            <a:endCxn id="1023" idx="0"/>
          </p:cNvCxnSpPr>
          <p:nvPr/>
        </p:nvCxnSpPr>
        <p:spPr>
          <a:xfrm>
            <a:off x="4571952" y="2504492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1029" name="Google Shape;1029;p38"/>
          <p:cNvGrpSpPr/>
          <p:nvPr/>
        </p:nvGrpSpPr>
        <p:grpSpPr>
          <a:xfrm>
            <a:off x="3505648" y="1239939"/>
            <a:ext cx="2132702" cy="3102905"/>
            <a:chOff x="3505648" y="1163739"/>
            <a:chExt cx="2132702" cy="3102905"/>
          </a:xfrm>
        </p:grpSpPr>
        <p:grpSp>
          <p:nvGrpSpPr>
            <p:cNvPr id="1030" name="Google Shape;1030;p38"/>
            <p:cNvGrpSpPr/>
            <p:nvPr/>
          </p:nvGrpSpPr>
          <p:grpSpPr>
            <a:xfrm>
              <a:off x="3924750" y="1163739"/>
              <a:ext cx="1294344" cy="1293859"/>
              <a:chOff x="6080297" y="1216725"/>
              <a:chExt cx="801600" cy="801300"/>
            </a:xfrm>
          </p:grpSpPr>
          <p:sp>
            <p:nvSpPr>
              <p:cNvPr id="1031" name="Google Shape;1031;p38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3500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32" name="Google Shape;1032;p38"/>
            <p:cNvSpPr txBox="1"/>
            <p:nvPr/>
          </p:nvSpPr>
          <p:spPr>
            <a:xfrm>
              <a:off x="3505648" y="3210054"/>
              <a:ext cx="2132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Fine dust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1033" name="Google Shape;1033;p38"/>
            <p:cNvSpPr txBox="1"/>
            <p:nvPr/>
          </p:nvSpPr>
          <p:spPr>
            <a:xfrm>
              <a:off x="3505649" y="3527444"/>
              <a:ext cx="2132700" cy="7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altLang="ko-KR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Seoul Metropolitan Area</a:t>
              </a:r>
            </a:p>
            <a:p>
              <a:pPr algn="ctr"/>
              <a:r>
                <a:rPr lang="en" altLang="ko-KR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Hourly Fine Dust Levels</a:t>
              </a:r>
              <a:endParaRPr lang="ko-KR" altLang="en-US"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34" name="Google Shape;1034;p38"/>
          <p:cNvGrpSpPr/>
          <p:nvPr/>
        </p:nvGrpSpPr>
        <p:grpSpPr>
          <a:xfrm>
            <a:off x="855900" y="1239851"/>
            <a:ext cx="2132701" cy="3102993"/>
            <a:chOff x="855900" y="1163651"/>
            <a:chExt cx="2132701" cy="3102993"/>
          </a:xfrm>
        </p:grpSpPr>
        <p:grpSp>
          <p:nvGrpSpPr>
            <p:cNvPr id="1035" name="Google Shape;1035;p38"/>
            <p:cNvGrpSpPr/>
            <p:nvPr/>
          </p:nvGrpSpPr>
          <p:grpSpPr>
            <a:xfrm>
              <a:off x="1274851" y="1163651"/>
              <a:ext cx="1294344" cy="1293859"/>
              <a:chOff x="6080297" y="1216725"/>
              <a:chExt cx="801600" cy="801300"/>
            </a:xfrm>
          </p:grpSpPr>
          <p:sp>
            <p:nvSpPr>
              <p:cNvPr id="1036" name="Google Shape;1036;p38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3500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37" name="Google Shape;1037;p38"/>
            <p:cNvSpPr txBox="1"/>
            <p:nvPr/>
          </p:nvSpPr>
          <p:spPr>
            <a:xfrm>
              <a:off x="855900" y="3527444"/>
              <a:ext cx="2132700" cy="7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altLang="ko-KR" sz="120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Open Sans" panose="020B0606030504020204" pitchFamily="34" charset="0"/>
                </a:rPr>
                <a:t>Seoul City Public Bicycle Usage Information</a:t>
              </a:r>
            </a:p>
            <a:p>
              <a:pPr algn="ctr"/>
              <a:r>
                <a:rPr lang="en" altLang="ko-KR" sz="120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Open Sans" panose="020B0606030504020204" pitchFamily="34" charset="0"/>
                </a:rPr>
                <a:t>(by Time Slot)</a:t>
              </a:r>
              <a:endParaRPr lang="en-US" altLang="ko-KR" sz="12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38" name="Google Shape;1038;p38"/>
            <p:cNvSpPr txBox="1"/>
            <p:nvPr/>
          </p:nvSpPr>
          <p:spPr>
            <a:xfrm>
              <a:off x="855901" y="3210054"/>
              <a:ext cx="2132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Bicycle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</p:grpSp>
      <p:cxnSp>
        <p:nvCxnSpPr>
          <p:cNvPr id="1039" name="Google Shape;1039;p38"/>
          <p:cNvCxnSpPr>
            <a:stCxn id="1040" idx="4"/>
            <a:endCxn id="1025" idx="0"/>
          </p:cNvCxnSpPr>
          <p:nvPr/>
        </p:nvCxnSpPr>
        <p:spPr>
          <a:xfrm>
            <a:off x="7221627" y="2504492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1041" name="Google Shape;1041;p38"/>
          <p:cNvGrpSpPr/>
          <p:nvPr/>
        </p:nvGrpSpPr>
        <p:grpSpPr>
          <a:xfrm>
            <a:off x="6155360" y="1239940"/>
            <a:ext cx="2132700" cy="3102905"/>
            <a:chOff x="6155360" y="1163740"/>
            <a:chExt cx="2132700" cy="3102905"/>
          </a:xfrm>
        </p:grpSpPr>
        <p:grpSp>
          <p:nvGrpSpPr>
            <p:cNvPr id="1042" name="Google Shape;1042;p38"/>
            <p:cNvGrpSpPr/>
            <p:nvPr/>
          </p:nvGrpSpPr>
          <p:grpSpPr>
            <a:xfrm>
              <a:off x="6574425" y="1163740"/>
              <a:ext cx="1294344" cy="1293859"/>
              <a:chOff x="6080297" y="1216725"/>
              <a:chExt cx="801600" cy="801300"/>
            </a:xfrm>
          </p:grpSpPr>
          <p:sp>
            <p:nvSpPr>
              <p:cNvPr id="1043" name="Google Shape;1043;p38"/>
              <p:cNvSpPr/>
              <p:nvPr/>
            </p:nvSpPr>
            <p:spPr>
              <a:xfrm>
                <a:off x="6080297" y="1216725"/>
                <a:ext cx="801600" cy="80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6098616" y="1234875"/>
                <a:ext cx="765000" cy="76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3500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44" name="Google Shape;1044;p38"/>
            <p:cNvSpPr txBox="1"/>
            <p:nvPr/>
          </p:nvSpPr>
          <p:spPr>
            <a:xfrm>
              <a:off x="6155361" y="3210054"/>
              <a:ext cx="2132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2"/>
                  </a:solidFill>
                  <a:latin typeface="Pridi"/>
                  <a:ea typeface="Pridi"/>
                  <a:cs typeface="Pridi"/>
                  <a:sym typeface="Pridi"/>
                </a:rPr>
                <a:t>Weather</a:t>
              </a:r>
              <a:endParaRPr sz="2200" dirty="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endParaRPr>
            </a:p>
          </p:txBody>
        </p:sp>
        <p:sp>
          <p:nvSpPr>
            <p:cNvPr id="1045" name="Google Shape;1045;p38"/>
            <p:cNvSpPr txBox="1"/>
            <p:nvPr/>
          </p:nvSpPr>
          <p:spPr>
            <a:xfrm>
              <a:off x="6155360" y="3527444"/>
              <a:ext cx="2132700" cy="7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Automated Synoptic Observation System</a:t>
              </a:r>
            </a:p>
            <a:p>
              <a:pPr algn="ctr"/>
              <a:r>
                <a:rPr lang="en" sz="1200" dirty="0">
                  <a:solidFill>
                    <a:schemeClr val="dk1"/>
                  </a:solidFill>
                  <a:latin typeface="Consolas" panose="020B0609020204030204" pitchFamily="49" charset="0"/>
                  <a:ea typeface="Open Sans"/>
                  <a:cs typeface="Open Sans"/>
                  <a:sym typeface="Open Sans"/>
                </a:rPr>
                <a:t>(ASOS)</a:t>
              </a:r>
              <a:endParaRPr sz="1200" dirty="0">
                <a:solidFill>
                  <a:schemeClr val="dk1"/>
                </a:solidFill>
                <a:latin typeface="Consolas" panose="020B0609020204030204" pitchFamily="49" charset="0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5" name="그래픽 34" descr="일부 흐림 단색으로 채워진">
            <a:extLst>
              <a:ext uri="{FF2B5EF4-FFF2-40B4-BE49-F238E27FC236}">
                <a16:creationId xmlns:a16="http://schemas.microsoft.com/office/drawing/2014/main" id="{664FC618-AFD5-45D7-869D-FCE06596F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4291" y="1365552"/>
            <a:ext cx="914400" cy="914400"/>
          </a:xfrm>
          <a:prstGeom prst="rect">
            <a:avLst/>
          </a:prstGeom>
        </p:spPr>
      </p:pic>
      <p:pic>
        <p:nvPicPr>
          <p:cNvPr id="37" name="그래픽 36" descr="바람 부는 단색으로 채워진">
            <a:extLst>
              <a:ext uri="{FF2B5EF4-FFF2-40B4-BE49-F238E27FC236}">
                <a16:creationId xmlns:a16="http://schemas.microsoft.com/office/drawing/2014/main" id="{D8316D04-E6DF-06C3-66CD-9A7F7ABA6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782" y="1423894"/>
            <a:ext cx="914400" cy="914400"/>
          </a:xfrm>
          <a:prstGeom prst="rect">
            <a:avLst/>
          </a:prstGeom>
        </p:spPr>
      </p:pic>
      <p:pic>
        <p:nvPicPr>
          <p:cNvPr id="39" name="그래픽 38" descr="자전거 타기 단색으로 채워진">
            <a:extLst>
              <a:ext uri="{FF2B5EF4-FFF2-40B4-BE49-F238E27FC236}">
                <a16:creationId xmlns:a16="http://schemas.microsoft.com/office/drawing/2014/main" id="{1DCFF725-908C-C9CB-9640-645896E06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4823" y="1417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0792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Exploration -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A5C66690-3E22-4ED5-09B3-A6879136FF95}"/>
              </a:ext>
            </a:extLst>
          </p:cNvPr>
          <p:cNvSpPr txBox="1">
            <a:spLocks/>
          </p:cNvSpPr>
          <p:nvPr/>
        </p:nvSpPr>
        <p:spPr>
          <a:xfrm>
            <a:off x="2651542" y="3314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bicycle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2204 (dataset1)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09205-76DE-343E-4A52-B3E338D67FCC}"/>
              </a:ext>
            </a:extLst>
          </p:cNvPr>
          <p:cNvSpPr txBox="1"/>
          <p:nvPr/>
        </p:nvSpPr>
        <p:spPr>
          <a:xfrm>
            <a:off x="719999" y="1327608"/>
            <a:ext cx="7992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Consolas" panose="020B0609020204030204" pitchFamily="49" charset="0"/>
              </a:rPr>
              <a:t>Csv file  -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Seoul Government Public Bicycle Use Information (Daily)  </a:t>
            </a:r>
            <a:endParaRPr lang="en-US" altLang="ko-KR" sz="1600" b="0" dirty="0">
              <a:solidFill>
                <a:schemeClr val="tx1"/>
              </a:solidFill>
              <a:effectLst/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FB7F4-6D57-9AC4-0E61-4C6AE87A0337}"/>
              </a:ext>
            </a:extLst>
          </p:cNvPr>
          <p:cNvSpPr txBox="1"/>
          <p:nvPr/>
        </p:nvSpPr>
        <p:spPr>
          <a:xfrm>
            <a:off x="1856245" y="1759724"/>
            <a:ext cx="6567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https://data.seoul.go.kr/dataList/OA-15246/F/1/datasetView.do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02E7F-105E-1A82-6FFB-6B722CD5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272029"/>
            <a:ext cx="4135507" cy="24413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B8B697-7B16-224C-B303-B200D82B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148" y="3076000"/>
            <a:ext cx="5034336" cy="16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8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07922"/>
            <a:ext cx="7704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Exploration -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Google Shape;119;p20">
            <a:extLst>
              <a:ext uri="{FF2B5EF4-FFF2-40B4-BE49-F238E27FC236}">
                <a16:creationId xmlns:a16="http://schemas.microsoft.com/office/drawing/2014/main" id="{A5C66690-3E22-4ED5-09B3-A6879136FF95}"/>
              </a:ext>
            </a:extLst>
          </p:cNvPr>
          <p:cNvSpPr txBox="1">
            <a:spLocks/>
          </p:cNvSpPr>
          <p:nvPr/>
        </p:nvSpPr>
        <p:spPr>
          <a:xfrm>
            <a:off x="2651542" y="3314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bicycle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2204 (dataset1)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F7B38-02EF-BF15-029D-3A529FD66410}"/>
              </a:ext>
            </a:extLst>
          </p:cNvPr>
          <p:cNvSpPr txBox="1"/>
          <p:nvPr/>
        </p:nvSpPr>
        <p:spPr>
          <a:xfrm>
            <a:off x="720000" y="1085358"/>
            <a:ext cx="5273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bicycle04.head()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5B9D3-7664-61D1-A2F8-E8E041A08AD7}"/>
              </a:ext>
            </a:extLst>
          </p:cNvPr>
          <p:cNvSpPr txBox="1"/>
          <p:nvPr/>
        </p:nvSpPr>
        <p:spPr>
          <a:xfrm>
            <a:off x="720000" y="2727038"/>
            <a:ext cx="5273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bicycle04.describe()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66951-BD0C-BB1E-1856-C62D2BF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52639"/>
            <a:ext cx="6646000" cy="963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9D71A6-229F-E7BD-5633-936F1845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111864"/>
            <a:ext cx="2955556" cy="1459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5477B-5208-D771-8AC5-A148A22F8154}"/>
              </a:ext>
            </a:extLst>
          </p:cNvPr>
          <p:cNvSpPr txBox="1"/>
          <p:nvPr/>
        </p:nvSpPr>
        <p:spPr>
          <a:xfrm>
            <a:off x="4300637" y="2823035"/>
            <a:ext cx="5273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bicycle04.shape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F19B05-B419-62BA-D4A2-671A7306C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393" y="3174283"/>
            <a:ext cx="1290350" cy="2881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A9097D-E572-0C3B-4AF9-53B0A17B9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564" y="2778498"/>
            <a:ext cx="1984544" cy="1861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CEFF0E-01E2-B83B-873D-44DF40FCB3F1}"/>
              </a:ext>
            </a:extLst>
          </p:cNvPr>
          <p:cNvSpPr txBox="1"/>
          <p:nvPr/>
        </p:nvSpPr>
        <p:spPr>
          <a:xfrm>
            <a:off x="4345393" y="4304210"/>
            <a:ext cx="5273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bicycle04.info()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3DDF8CD-4F0A-8218-51CE-95120E96464A}"/>
              </a:ext>
            </a:extLst>
          </p:cNvPr>
          <p:cNvCxnSpPr>
            <a:cxnSpLocks/>
          </p:cNvCxnSpPr>
          <p:nvPr/>
        </p:nvCxnSpPr>
        <p:spPr>
          <a:xfrm>
            <a:off x="3988096" y="2727038"/>
            <a:ext cx="0" cy="197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269;p24">
            <a:extLst>
              <a:ext uri="{FF2B5EF4-FFF2-40B4-BE49-F238E27FC236}">
                <a16:creationId xmlns:a16="http://schemas.microsoft.com/office/drawing/2014/main" id="{B93C8D77-4D26-A665-170D-75CF2C090DE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3040" y="4267231"/>
            <a:ext cx="369524" cy="20372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271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76549" y="443913"/>
            <a:ext cx="7704000" cy="54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</a:rPr>
              <a:t>                - </a:t>
            </a:r>
            <a:r>
              <a:rPr lang="en-US" sz="2500" dirty="0">
                <a:solidFill>
                  <a:srgbClr val="0070C0"/>
                </a:solidFill>
              </a:rPr>
              <a:t>Air (dataset 2)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8" name="Google Shape;113;p19">
            <a:extLst>
              <a:ext uri="{FF2B5EF4-FFF2-40B4-BE49-F238E27FC236}">
                <a16:creationId xmlns:a16="http://schemas.microsoft.com/office/drawing/2014/main" id="{D528EA1D-A6D1-46E1-4D39-6981BDF530E5}"/>
              </a:ext>
            </a:extLst>
          </p:cNvPr>
          <p:cNvSpPr txBox="1">
            <a:spLocks/>
          </p:cNvSpPr>
          <p:nvPr/>
        </p:nvSpPr>
        <p:spPr>
          <a:xfrm>
            <a:off x="525970" y="465404"/>
            <a:ext cx="1991199" cy="50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5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ridi"/>
              <a:buNone/>
              <a:defRPr sz="3000" b="0" i="0" u="none" strike="noStrike" cap="none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Exploration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6596B-368D-7208-3E82-8757FF31B967}"/>
              </a:ext>
            </a:extLst>
          </p:cNvPr>
          <p:cNvSpPr txBox="1"/>
          <p:nvPr/>
        </p:nvSpPr>
        <p:spPr>
          <a:xfrm>
            <a:off x="689565" y="1205428"/>
            <a:ext cx="731400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/>
                </a:solidFill>
                <a:latin typeface="Consolas" panose="020B0609020204030204" pitchFamily="49" charset="0"/>
              </a:rPr>
              <a:t>Csv file - </a:t>
            </a:r>
            <a:r>
              <a:rPr lang="en-US" altLang="ko-KR" sz="1900" dirty="0">
                <a:solidFill>
                  <a:schemeClr val="tx1"/>
                </a:solidFill>
                <a:latin typeface="Abadi" panose="020B0604020104020204" pitchFamily="34" charset="0"/>
                <a:ea typeface="+mj-ea"/>
              </a:rPr>
              <a:t>Seoul </a:t>
            </a:r>
            <a:r>
              <a:rPr lang="en-US" altLang="ko-KR" sz="1900" dirty="0" err="1">
                <a:solidFill>
                  <a:schemeClr val="tx1"/>
                </a:solidFill>
                <a:latin typeface="Abadi" panose="020B0604020104020204" pitchFamily="34" charset="0"/>
                <a:ea typeface="+mj-ea"/>
              </a:rPr>
              <a:t>Government_Time</a:t>
            </a:r>
            <a:r>
              <a:rPr lang="en-US" altLang="ko-KR" sz="1900" dirty="0">
                <a:solidFill>
                  <a:schemeClr val="tx1"/>
                </a:solidFill>
                <a:latin typeface="Abadi" panose="020B0604020104020204" pitchFamily="34" charset="0"/>
                <a:ea typeface="+mj-ea"/>
              </a:rPr>
              <a:t>-by-hour (second) fine dust</a:t>
            </a:r>
            <a:endParaRPr lang="en-US" altLang="ko-KR" sz="1900" dirty="0">
              <a:solidFill>
                <a:schemeClr val="tx1"/>
              </a:solidFill>
              <a:effectLst/>
              <a:latin typeface="Abadi" panose="020B0604020104020204" pitchFamily="34" charset="0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BB410-FF24-21C5-B831-623A1A848D6E}"/>
              </a:ext>
            </a:extLst>
          </p:cNvPr>
          <p:cNvSpPr txBox="1"/>
          <p:nvPr/>
        </p:nvSpPr>
        <p:spPr>
          <a:xfrm>
            <a:off x="689565" y="1667061"/>
            <a:ext cx="5868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3"/>
              </a:rPr>
              <a:t>https://www.data.go.kr/data/15089266/fileData.do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6E1F59-3E53-5ADA-839F-A90A605B1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85" y="2190281"/>
            <a:ext cx="5423559" cy="13137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6A4AC7-7DC1-080F-0D3B-44A060FB0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429" y="2713501"/>
            <a:ext cx="3831120" cy="18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3331"/>
      </p:ext>
    </p:extLst>
  </p:cSld>
  <p:clrMapOvr>
    <a:masterClrMapping/>
  </p:clrMapOvr>
</p:sld>
</file>

<file path=ppt/theme/theme1.xml><?xml version="1.0" encoding="utf-8"?>
<a:theme xmlns:a="http://schemas.openxmlformats.org/drawingml/2006/main" name="Cycling Equipment Brand Pitch Deck Infographics by Slidesgo">
  <a:themeElements>
    <a:clrScheme name="Simple Light">
      <a:dk1>
        <a:srgbClr val="000000"/>
      </a:dk1>
      <a:lt1>
        <a:srgbClr val="FCF8F4"/>
      </a:lt1>
      <a:dk2>
        <a:srgbClr val="6E8FC3"/>
      </a:dk2>
      <a:lt2>
        <a:srgbClr val="D8E1F1"/>
      </a:lt2>
      <a:accent1>
        <a:srgbClr val="DFB05E"/>
      </a:accent1>
      <a:accent2>
        <a:srgbClr val="E4D1AD"/>
      </a:accent2>
      <a:accent3>
        <a:srgbClr val="6B3A32"/>
      </a:accent3>
      <a:accent4>
        <a:srgbClr val="C2C7CC"/>
      </a:accent4>
      <a:accent5>
        <a:srgbClr val="676D6B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2004</Words>
  <Application>Microsoft Office PowerPoint</Application>
  <PresentationFormat>화면 슬라이드 쇼(16:9)</PresentationFormat>
  <Paragraphs>296</Paragraphs>
  <Slides>39</Slides>
  <Notes>39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Open Sans</vt:lpstr>
      <vt:lpstr>Bebas Neue</vt:lpstr>
      <vt:lpstr>Arial</vt:lpstr>
      <vt:lpstr>Abadi</vt:lpstr>
      <vt:lpstr>Pridi</vt:lpstr>
      <vt:lpstr>맑은 고딕</vt:lpstr>
      <vt:lpstr>Consolas</vt:lpstr>
      <vt:lpstr>Courier New</vt:lpstr>
      <vt:lpstr>Nunito Light</vt:lpstr>
      <vt:lpstr>Cycling Equipment Brand Pitch Deck Infographics by Slidesgo</vt:lpstr>
      <vt:lpstr>Team5 Using Public Bicycle </vt:lpstr>
      <vt:lpstr>Table of contents </vt:lpstr>
      <vt:lpstr>Business objective</vt:lpstr>
      <vt:lpstr>Business objective</vt:lpstr>
      <vt:lpstr>Data Exploration</vt:lpstr>
      <vt:lpstr>Dataset</vt:lpstr>
      <vt:lpstr>Exploration - </vt:lpstr>
      <vt:lpstr>Exploration - </vt:lpstr>
      <vt:lpstr>                - Air (dataset 2) </vt:lpstr>
      <vt:lpstr>                - Air </vt:lpstr>
      <vt:lpstr>                - Weather (dataset 3) </vt:lpstr>
      <vt:lpstr>                - Weather </vt:lpstr>
      <vt:lpstr>Processing     AND     Merging </vt:lpstr>
      <vt:lpstr>Processing </vt:lpstr>
      <vt:lpstr>Processing </vt:lpstr>
      <vt:lpstr>Processing </vt:lpstr>
      <vt:lpstr>Processing </vt:lpstr>
      <vt:lpstr>Processing </vt:lpstr>
      <vt:lpstr>Processing </vt:lpstr>
      <vt:lpstr>Processing    </vt:lpstr>
      <vt:lpstr>Data Processing</vt:lpstr>
      <vt:lpstr>Data Processing – Weather  </vt:lpstr>
      <vt:lpstr>Make Final Data (Merging 3 datasets) </vt:lpstr>
      <vt:lpstr>Modeling</vt:lpstr>
      <vt:lpstr>Classification    Decision Tree </vt:lpstr>
      <vt:lpstr>Preprocessing Decision Tree </vt:lpstr>
      <vt:lpstr>Preprocessing Decision Tree </vt:lpstr>
      <vt:lpstr>PowerPoint 프레젠테이션</vt:lpstr>
      <vt:lpstr>PowerPoint 프레젠테이션</vt:lpstr>
      <vt:lpstr>Final Data Classification _ Decision Tree </vt:lpstr>
      <vt:lpstr>Final Data Classification _ Decision Tree </vt:lpstr>
      <vt:lpstr>Evaluation Decision Tree </vt:lpstr>
      <vt:lpstr>Evaluation Decision Tree </vt:lpstr>
      <vt:lpstr>Conclusion.</vt:lpstr>
      <vt:lpstr>Other Models</vt:lpstr>
      <vt:lpstr>Conclusion.</vt:lpstr>
      <vt:lpstr>Learned doing the project</vt:lpstr>
      <vt:lpstr>Learned doing the project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Cycling Equipment Brand Pitch Deck Infographics</dc:title>
  <dc:creator>nahyun</dc:creator>
  <cp:lastModifiedBy>선민 조</cp:lastModifiedBy>
  <cp:revision>200</cp:revision>
  <dcterms:modified xsi:type="dcterms:W3CDTF">2024-06-02T08:04:15Z</dcterms:modified>
</cp:coreProperties>
</file>